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5"/>
    <p:sldId id="257" r:id="rId26"/>
    <p:sldId id="258" r:id="rId27"/>
    <p:sldId id="259" r:id="rId28"/>
    <p:sldId id="260" r:id="rId29"/>
    <p:sldId id="261" r:id="rId30"/>
    <p:sldId id="262" r:id="rId31"/>
    <p:sldId id="263" r:id="rId32"/>
    <p:sldId id="264" r:id="rId33"/>
    <p:sldId id="265" r:id="rId34"/>
    <p:sldId id="266"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atton" charset="1" panose="00000500000000000000"/>
      <p:regular r:id="rId10"/>
    </p:embeddedFont>
    <p:embeddedFont>
      <p:font typeface="Hatton Bold" charset="1" panose="00000800000000000000"/>
      <p:regular r:id="rId11"/>
    </p:embeddedFont>
    <p:embeddedFont>
      <p:font typeface="Hatton Extra-Light" charset="1" panose="00000300000000000000"/>
      <p:regular r:id="rId12"/>
    </p:embeddedFont>
    <p:embeddedFont>
      <p:font typeface="Hatton Light" charset="1" panose="00000400000000000000"/>
      <p:regular r:id="rId13"/>
    </p:embeddedFont>
    <p:embeddedFont>
      <p:font typeface="Hatton Semi-Bold" charset="1" panose="00000700000000000000"/>
      <p:regular r:id="rId14"/>
    </p:embeddedFont>
    <p:embeddedFont>
      <p:font typeface="Hatton Ultra-Bold" charset="1" panose="00000900000000000000"/>
      <p:regular r:id="rId15"/>
    </p:embeddedFont>
    <p:embeddedFont>
      <p:font typeface="Hatton Heavy" charset="1" panose="00000A00000000000000"/>
      <p:regular r:id="rId16"/>
    </p:embeddedFont>
    <p:embeddedFont>
      <p:font typeface="Open Sans" charset="1" panose="020B0606030504020204"/>
      <p:regular r:id="rId17"/>
    </p:embeddedFont>
    <p:embeddedFont>
      <p:font typeface="Open Sans Bold" charset="1" panose="020B0806030504020204"/>
      <p:regular r:id="rId18"/>
    </p:embeddedFont>
    <p:embeddedFont>
      <p:font typeface="Open Sans Italics" charset="1" panose="020B0606030504020204"/>
      <p:regular r:id="rId19"/>
    </p:embeddedFont>
    <p:embeddedFont>
      <p:font typeface="Open Sans Bold Italics" charset="1" panose="020B0806030504020204"/>
      <p:regular r:id="rId20"/>
    </p:embeddedFont>
    <p:embeddedFont>
      <p:font typeface="Open Sans Light" charset="1" panose="020B0306030504020204"/>
      <p:regular r:id="rId21"/>
    </p:embeddedFont>
    <p:embeddedFont>
      <p:font typeface="Open Sans Light Italics" charset="1" panose="020B0306030504020204"/>
      <p:regular r:id="rId22"/>
    </p:embeddedFont>
    <p:embeddedFont>
      <p:font typeface="Open Sans Ultra-Bold" charset="1" panose="00000000000000000000"/>
      <p:regular r:id="rId23"/>
    </p:embeddedFont>
    <p:embeddedFont>
      <p:font typeface="Open Sans Ultra-Bold Italics" charset="1" panose="000000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slides/slide1.xml" Type="http://schemas.openxmlformats.org/officeDocument/2006/relationships/slide"/><Relationship Id="rId26" Target="slides/slide2.xml" Type="http://schemas.openxmlformats.org/officeDocument/2006/relationships/slide"/><Relationship Id="rId27" Target="slides/slide3.xml" Type="http://schemas.openxmlformats.org/officeDocument/2006/relationships/slide"/><Relationship Id="rId28" Target="slides/slide4.xml" Type="http://schemas.openxmlformats.org/officeDocument/2006/relationships/slide"/><Relationship Id="rId29" Target="slides/slide5.xml" Type="http://schemas.openxmlformats.org/officeDocument/2006/relationships/slide"/><Relationship Id="rId3" Target="viewProps.xml" Type="http://schemas.openxmlformats.org/officeDocument/2006/relationships/viewProps"/><Relationship Id="rId30" Target="slides/slide6.xml" Type="http://schemas.openxmlformats.org/officeDocument/2006/relationships/slide"/><Relationship Id="rId31" Target="slides/slide7.xml" Type="http://schemas.openxmlformats.org/officeDocument/2006/relationships/slide"/><Relationship Id="rId32" Target="slides/slide8.xml" Type="http://schemas.openxmlformats.org/officeDocument/2006/relationships/slide"/><Relationship Id="rId33" Target="slides/slide9.xml" Type="http://schemas.openxmlformats.org/officeDocument/2006/relationships/slide"/><Relationship Id="rId34" Target="slides/slide10.xml" Type="http://schemas.openxmlformats.org/officeDocument/2006/relationships/slide"/><Relationship Id="rId35"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19.jpeg>
</file>

<file path=ppt/media/image2.png>
</file>

<file path=ppt/media/image3.svg>
</file>

<file path=ppt/media/image4.png>
</file>

<file path=ppt/media/image5.svg>
</file>

<file path=ppt/media/image6.png>
</file>

<file path=ppt/media/image7.sv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jpeg" Type="http://schemas.openxmlformats.org/officeDocument/2006/relationships/image"/><Relationship Id="rId4" Target="../media/image1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A401F"/>
        </a:solidFill>
      </p:bgPr>
    </p:bg>
    <p:spTree>
      <p:nvGrpSpPr>
        <p:cNvPr id="1" name=""/>
        <p:cNvGrpSpPr/>
        <p:nvPr/>
      </p:nvGrpSpPr>
      <p:grpSpPr>
        <a:xfrm>
          <a:off x="0" y="0"/>
          <a:ext cx="0" cy="0"/>
          <a:chOff x="0" y="0"/>
          <a:chExt cx="0" cy="0"/>
        </a:xfrm>
      </p:grpSpPr>
      <p:sp>
        <p:nvSpPr>
          <p:cNvPr name="TextBox 2" id="2"/>
          <p:cNvSpPr txBox="true"/>
          <p:nvPr/>
        </p:nvSpPr>
        <p:spPr>
          <a:xfrm rot="0">
            <a:off x="777186" y="2098156"/>
            <a:ext cx="9593480" cy="5442018"/>
          </a:xfrm>
          <a:prstGeom prst="rect">
            <a:avLst/>
          </a:prstGeom>
        </p:spPr>
        <p:txBody>
          <a:bodyPr anchor="t" rtlCol="false" tIns="0" lIns="0" bIns="0" rIns="0">
            <a:spAutoFit/>
          </a:bodyPr>
          <a:lstStyle/>
          <a:p>
            <a:pPr>
              <a:lnSpc>
                <a:spcPts val="10523"/>
              </a:lnSpc>
            </a:pPr>
            <a:r>
              <a:rPr lang="en-US" sz="9150">
                <a:solidFill>
                  <a:srgbClr val="FFFFFF"/>
                </a:solidFill>
                <a:latin typeface="Hatton"/>
              </a:rPr>
              <a:t>Real-Time forest fire detection using Computer Vision</a:t>
            </a:r>
          </a:p>
        </p:txBody>
      </p:sp>
      <p:sp>
        <p:nvSpPr>
          <p:cNvPr name="TextBox 3" id="3"/>
          <p:cNvSpPr txBox="true"/>
          <p:nvPr/>
        </p:nvSpPr>
        <p:spPr>
          <a:xfrm rot="0">
            <a:off x="1028700" y="8996868"/>
            <a:ext cx="4793781" cy="506337"/>
          </a:xfrm>
          <a:prstGeom prst="rect">
            <a:avLst/>
          </a:prstGeom>
        </p:spPr>
        <p:txBody>
          <a:bodyPr anchor="t" rtlCol="false" tIns="0" lIns="0" bIns="0" rIns="0">
            <a:spAutoFit/>
          </a:bodyPr>
          <a:lstStyle/>
          <a:p>
            <a:pPr>
              <a:lnSpc>
                <a:spcPts val="3723"/>
              </a:lnSpc>
            </a:pPr>
            <a:r>
              <a:rPr lang="en-US" sz="3238">
                <a:solidFill>
                  <a:srgbClr val="FFFFFF">
                    <a:alpha val="50980"/>
                  </a:srgbClr>
                </a:solidFill>
                <a:latin typeface="Hatton"/>
              </a:rPr>
              <a:t>ILYMA</a:t>
            </a:r>
          </a:p>
        </p:txBody>
      </p:sp>
      <p:grpSp>
        <p:nvGrpSpPr>
          <p:cNvPr name="Group 4" id="4"/>
          <p:cNvGrpSpPr>
            <a:grpSpLocks noChangeAspect="true"/>
          </p:cNvGrpSpPr>
          <p:nvPr/>
        </p:nvGrpSpPr>
        <p:grpSpPr>
          <a:xfrm rot="0">
            <a:off x="11469966" y="-199186"/>
            <a:ext cx="9980819" cy="10685373"/>
            <a:chOff x="0" y="0"/>
            <a:chExt cx="5933440" cy="6352286"/>
          </a:xfrm>
        </p:grpSpPr>
        <p:sp>
          <p:nvSpPr>
            <p:cNvPr name="Freeform 5" id="5"/>
            <p:cNvSpPr/>
            <p:nvPr/>
          </p:nvSpPr>
          <p:spPr>
            <a:xfrm flipH="false" flipV="false" rot="0">
              <a:off x="-130429" y="-589915"/>
              <a:ext cx="6274054" cy="7025767"/>
            </a:xfrm>
            <a:custGeom>
              <a:avLst/>
              <a:gdLst/>
              <a:ahLst/>
              <a:cxnLst/>
              <a:rect r="r" b="b" t="t" l="l"/>
              <a:pathLst>
                <a:path h="7025767" w="6274054">
                  <a:moveTo>
                    <a:pt x="6045073" y="6923913"/>
                  </a:moveTo>
                  <a:cubicBezTo>
                    <a:pt x="4541393" y="6946011"/>
                    <a:pt x="2941320" y="6924929"/>
                    <a:pt x="1445641" y="6933946"/>
                  </a:cubicBezTo>
                  <a:cubicBezTo>
                    <a:pt x="1132586" y="6926707"/>
                    <a:pt x="794131" y="6947408"/>
                    <a:pt x="467741" y="6934708"/>
                  </a:cubicBezTo>
                  <a:cubicBezTo>
                    <a:pt x="394335" y="6926961"/>
                    <a:pt x="0" y="7025767"/>
                    <a:pt x="252984" y="6679565"/>
                  </a:cubicBezTo>
                  <a:cubicBezTo>
                    <a:pt x="343789" y="6624066"/>
                    <a:pt x="240284" y="6527927"/>
                    <a:pt x="271145" y="6440297"/>
                  </a:cubicBezTo>
                  <a:cubicBezTo>
                    <a:pt x="385064" y="6325997"/>
                    <a:pt x="253365" y="6154420"/>
                    <a:pt x="180086" y="5980684"/>
                  </a:cubicBezTo>
                  <a:cubicBezTo>
                    <a:pt x="173990" y="5836285"/>
                    <a:pt x="293243" y="5720080"/>
                    <a:pt x="219710" y="5566283"/>
                  </a:cubicBezTo>
                  <a:cubicBezTo>
                    <a:pt x="226441" y="5493258"/>
                    <a:pt x="222504" y="5364861"/>
                    <a:pt x="154813" y="5303520"/>
                  </a:cubicBezTo>
                  <a:cubicBezTo>
                    <a:pt x="60960" y="5252847"/>
                    <a:pt x="270002" y="5097907"/>
                    <a:pt x="241554" y="4958969"/>
                  </a:cubicBezTo>
                  <a:cubicBezTo>
                    <a:pt x="249936" y="4830953"/>
                    <a:pt x="239776" y="4682617"/>
                    <a:pt x="214249" y="4531233"/>
                  </a:cubicBezTo>
                  <a:cubicBezTo>
                    <a:pt x="220726" y="4479290"/>
                    <a:pt x="249301" y="4431538"/>
                    <a:pt x="237998" y="4381627"/>
                  </a:cubicBezTo>
                  <a:cubicBezTo>
                    <a:pt x="241808" y="4308856"/>
                    <a:pt x="334137" y="4236085"/>
                    <a:pt x="266065" y="4175125"/>
                  </a:cubicBezTo>
                  <a:cubicBezTo>
                    <a:pt x="254254" y="4164838"/>
                    <a:pt x="267970" y="4147439"/>
                    <a:pt x="282829" y="4128770"/>
                  </a:cubicBezTo>
                  <a:cubicBezTo>
                    <a:pt x="272288" y="4119118"/>
                    <a:pt x="185801" y="3975735"/>
                    <a:pt x="223901" y="3916807"/>
                  </a:cubicBezTo>
                  <a:cubicBezTo>
                    <a:pt x="221742" y="3853180"/>
                    <a:pt x="297942" y="3860546"/>
                    <a:pt x="224155" y="3721735"/>
                  </a:cubicBezTo>
                  <a:cubicBezTo>
                    <a:pt x="175133" y="3708019"/>
                    <a:pt x="331470" y="3537712"/>
                    <a:pt x="398399" y="3410585"/>
                  </a:cubicBezTo>
                  <a:cubicBezTo>
                    <a:pt x="378841" y="3338195"/>
                    <a:pt x="428498" y="3276092"/>
                    <a:pt x="449453" y="3202940"/>
                  </a:cubicBezTo>
                  <a:cubicBezTo>
                    <a:pt x="471805" y="3096514"/>
                    <a:pt x="449199" y="3031236"/>
                    <a:pt x="565150" y="2936113"/>
                  </a:cubicBezTo>
                  <a:cubicBezTo>
                    <a:pt x="599186" y="2862453"/>
                    <a:pt x="512953" y="2778633"/>
                    <a:pt x="556133" y="2666238"/>
                  </a:cubicBezTo>
                  <a:cubicBezTo>
                    <a:pt x="537337" y="2651125"/>
                    <a:pt x="590296" y="2634107"/>
                    <a:pt x="556260" y="2608453"/>
                  </a:cubicBezTo>
                  <a:cubicBezTo>
                    <a:pt x="541147" y="2588133"/>
                    <a:pt x="510794" y="2592324"/>
                    <a:pt x="540258" y="2549906"/>
                  </a:cubicBezTo>
                  <a:cubicBezTo>
                    <a:pt x="529717" y="2532888"/>
                    <a:pt x="574294" y="2410587"/>
                    <a:pt x="550672" y="2322068"/>
                  </a:cubicBezTo>
                  <a:cubicBezTo>
                    <a:pt x="546608" y="2311400"/>
                    <a:pt x="613410" y="2273427"/>
                    <a:pt x="586867" y="2247265"/>
                  </a:cubicBezTo>
                  <a:cubicBezTo>
                    <a:pt x="616839" y="2186432"/>
                    <a:pt x="518795" y="2149983"/>
                    <a:pt x="601853" y="2010791"/>
                  </a:cubicBezTo>
                  <a:cubicBezTo>
                    <a:pt x="553847" y="1976120"/>
                    <a:pt x="571500" y="1934718"/>
                    <a:pt x="567309" y="1894078"/>
                  </a:cubicBezTo>
                  <a:cubicBezTo>
                    <a:pt x="623316" y="1828038"/>
                    <a:pt x="645541" y="1689481"/>
                    <a:pt x="770382" y="1441196"/>
                  </a:cubicBezTo>
                  <a:cubicBezTo>
                    <a:pt x="836422" y="1354836"/>
                    <a:pt x="828294" y="1225042"/>
                    <a:pt x="912749" y="1005078"/>
                  </a:cubicBezTo>
                  <a:cubicBezTo>
                    <a:pt x="886714" y="977011"/>
                    <a:pt x="1022477" y="986790"/>
                    <a:pt x="1114298" y="806831"/>
                  </a:cubicBezTo>
                  <a:cubicBezTo>
                    <a:pt x="1098804" y="738886"/>
                    <a:pt x="1201293" y="676021"/>
                    <a:pt x="1157986" y="599567"/>
                  </a:cubicBezTo>
                  <a:cubicBezTo>
                    <a:pt x="1570228" y="609219"/>
                    <a:pt x="2071116" y="598805"/>
                    <a:pt x="2572766" y="601599"/>
                  </a:cubicBezTo>
                  <a:cubicBezTo>
                    <a:pt x="3586988" y="605282"/>
                    <a:pt x="4528185" y="602742"/>
                    <a:pt x="5528818" y="601853"/>
                  </a:cubicBezTo>
                  <a:cubicBezTo>
                    <a:pt x="6274054" y="693420"/>
                    <a:pt x="6000750" y="0"/>
                    <a:pt x="6063869" y="2884424"/>
                  </a:cubicBezTo>
                  <a:cubicBezTo>
                    <a:pt x="6029833" y="4200398"/>
                    <a:pt x="6083554" y="5679694"/>
                    <a:pt x="6045073" y="6923913"/>
                  </a:cubicBezTo>
                  <a:close/>
                </a:path>
              </a:pathLst>
            </a:custGeom>
            <a:blipFill>
              <a:blip r:embed="rId2"/>
              <a:stretch>
                <a:fillRect l="-30343" t="0" r="-30343" b="0"/>
              </a:stretch>
            </a:blipFill>
          </p:spPr>
        </p:sp>
      </p:grpSp>
      <p:sp>
        <p:nvSpPr>
          <p:cNvPr name="Freeform 6" id="6"/>
          <p:cNvSpPr/>
          <p:nvPr/>
        </p:nvSpPr>
        <p:spPr>
          <a:xfrm flipH="false" flipV="false" rot="4528529">
            <a:off x="5066943" y="7580643"/>
            <a:ext cx="4354691" cy="5518618"/>
          </a:xfrm>
          <a:custGeom>
            <a:avLst/>
            <a:gdLst/>
            <a:ahLst/>
            <a:cxnLst/>
            <a:rect r="r" b="b" t="t" l="l"/>
            <a:pathLst>
              <a:path h="5518618" w="4354691">
                <a:moveTo>
                  <a:pt x="0" y="0"/>
                </a:moveTo>
                <a:lnTo>
                  <a:pt x="4354691" y="0"/>
                </a:lnTo>
                <a:lnTo>
                  <a:pt x="4354691" y="5518617"/>
                </a:lnTo>
                <a:lnTo>
                  <a:pt x="0" y="55186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882137" y="1009650"/>
            <a:ext cx="4793781" cy="511707"/>
          </a:xfrm>
          <a:prstGeom prst="rect">
            <a:avLst/>
          </a:prstGeom>
        </p:spPr>
        <p:txBody>
          <a:bodyPr anchor="t" rtlCol="false" tIns="0" lIns="0" bIns="0" rIns="0">
            <a:spAutoFit/>
          </a:bodyPr>
          <a:lstStyle/>
          <a:p>
            <a:pPr>
              <a:lnSpc>
                <a:spcPts val="3723"/>
              </a:lnSpc>
            </a:pPr>
            <a:r>
              <a:rPr lang="en-US" sz="3238">
                <a:solidFill>
                  <a:srgbClr val="FFFFFF"/>
                </a:solidFill>
                <a:latin typeface="Hatton"/>
              </a:rPr>
              <a:t>Project presentation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0123643" y="0"/>
            <a:ext cx="9843377" cy="10538229"/>
            <a:chOff x="0" y="0"/>
            <a:chExt cx="5933440" cy="6352286"/>
          </a:xfrm>
        </p:grpSpPr>
        <p:sp>
          <p:nvSpPr>
            <p:cNvPr name="Freeform 3" id="3"/>
            <p:cNvSpPr/>
            <p:nvPr/>
          </p:nvSpPr>
          <p:spPr>
            <a:xfrm flipH="false" flipV="false" rot="0">
              <a:off x="-130429" y="-589915"/>
              <a:ext cx="6274054" cy="7025767"/>
            </a:xfrm>
            <a:custGeom>
              <a:avLst/>
              <a:gdLst/>
              <a:ahLst/>
              <a:cxnLst/>
              <a:rect r="r" b="b" t="t" l="l"/>
              <a:pathLst>
                <a:path h="7025767" w="6274054">
                  <a:moveTo>
                    <a:pt x="6045073" y="6923913"/>
                  </a:moveTo>
                  <a:cubicBezTo>
                    <a:pt x="4541393" y="6946011"/>
                    <a:pt x="2941320" y="6924929"/>
                    <a:pt x="1445641" y="6933946"/>
                  </a:cubicBezTo>
                  <a:cubicBezTo>
                    <a:pt x="1132586" y="6926707"/>
                    <a:pt x="794131" y="6947408"/>
                    <a:pt x="467741" y="6934708"/>
                  </a:cubicBezTo>
                  <a:cubicBezTo>
                    <a:pt x="394335" y="6926961"/>
                    <a:pt x="0" y="7025767"/>
                    <a:pt x="252984" y="6679565"/>
                  </a:cubicBezTo>
                  <a:cubicBezTo>
                    <a:pt x="343789" y="6624066"/>
                    <a:pt x="240284" y="6527927"/>
                    <a:pt x="271145" y="6440297"/>
                  </a:cubicBezTo>
                  <a:cubicBezTo>
                    <a:pt x="385064" y="6325997"/>
                    <a:pt x="253365" y="6154420"/>
                    <a:pt x="180086" y="5980684"/>
                  </a:cubicBezTo>
                  <a:cubicBezTo>
                    <a:pt x="173990" y="5836285"/>
                    <a:pt x="293243" y="5720080"/>
                    <a:pt x="219710" y="5566283"/>
                  </a:cubicBezTo>
                  <a:cubicBezTo>
                    <a:pt x="226441" y="5493258"/>
                    <a:pt x="222504" y="5364861"/>
                    <a:pt x="154813" y="5303520"/>
                  </a:cubicBezTo>
                  <a:cubicBezTo>
                    <a:pt x="60960" y="5252847"/>
                    <a:pt x="270002" y="5097907"/>
                    <a:pt x="241554" y="4958969"/>
                  </a:cubicBezTo>
                  <a:cubicBezTo>
                    <a:pt x="249936" y="4830953"/>
                    <a:pt x="239776" y="4682617"/>
                    <a:pt x="214249" y="4531233"/>
                  </a:cubicBezTo>
                  <a:cubicBezTo>
                    <a:pt x="220726" y="4479290"/>
                    <a:pt x="249301" y="4431538"/>
                    <a:pt x="237998" y="4381627"/>
                  </a:cubicBezTo>
                  <a:cubicBezTo>
                    <a:pt x="241808" y="4308856"/>
                    <a:pt x="334137" y="4236085"/>
                    <a:pt x="266065" y="4175125"/>
                  </a:cubicBezTo>
                  <a:cubicBezTo>
                    <a:pt x="254254" y="4164838"/>
                    <a:pt x="267970" y="4147439"/>
                    <a:pt x="282829" y="4128770"/>
                  </a:cubicBezTo>
                  <a:cubicBezTo>
                    <a:pt x="272288" y="4119118"/>
                    <a:pt x="185801" y="3975735"/>
                    <a:pt x="223901" y="3916807"/>
                  </a:cubicBezTo>
                  <a:cubicBezTo>
                    <a:pt x="221742" y="3853180"/>
                    <a:pt x="297942" y="3860546"/>
                    <a:pt x="224155" y="3721735"/>
                  </a:cubicBezTo>
                  <a:cubicBezTo>
                    <a:pt x="175133" y="3708019"/>
                    <a:pt x="331470" y="3537712"/>
                    <a:pt x="398399" y="3410585"/>
                  </a:cubicBezTo>
                  <a:cubicBezTo>
                    <a:pt x="378841" y="3338195"/>
                    <a:pt x="428498" y="3276092"/>
                    <a:pt x="449453" y="3202940"/>
                  </a:cubicBezTo>
                  <a:cubicBezTo>
                    <a:pt x="471805" y="3096514"/>
                    <a:pt x="449199" y="3031236"/>
                    <a:pt x="565150" y="2936113"/>
                  </a:cubicBezTo>
                  <a:cubicBezTo>
                    <a:pt x="599186" y="2862453"/>
                    <a:pt x="512953" y="2778633"/>
                    <a:pt x="556133" y="2666238"/>
                  </a:cubicBezTo>
                  <a:cubicBezTo>
                    <a:pt x="537337" y="2651125"/>
                    <a:pt x="590296" y="2634107"/>
                    <a:pt x="556260" y="2608453"/>
                  </a:cubicBezTo>
                  <a:cubicBezTo>
                    <a:pt x="541147" y="2588133"/>
                    <a:pt x="510794" y="2592324"/>
                    <a:pt x="540258" y="2549906"/>
                  </a:cubicBezTo>
                  <a:cubicBezTo>
                    <a:pt x="529717" y="2532888"/>
                    <a:pt x="574294" y="2410587"/>
                    <a:pt x="550672" y="2322068"/>
                  </a:cubicBezTo>
                  <a:cubicBezTo>
                    <a:pt x="546608" y="2311400"/>
                    <a:pt x="613410" y="2273427"/>
                    <a:pt x="586867" y="2247265"/>
                  </a:cubicBezTo>
                  <a:cubicBezTo>
                    <a:pt x="616839" y="2186432"/>
                    <a:pt x="518795" y="2149983"/>
                    <a:pt x="601853" y="2010791"/>
                  </a:cubicBezTo>
                  <a:cubicBezTo>
                    <a:pt x="553847" y="1976120"/>
                    <a:pt x="571500" y="1934718"/>
                    <a:pt x="567309" y="1894078"/>
                  </a:cubicBezTo>
                  <a:cubicBezTo>
                    <a:pt x="623316" y="1828038"/>
                    <a:pt x="645541" y="1689481"/>
                    <a:pt x="770382" y="1441196"/>
                  </a:cubicBezTo>
                  <a:cubicBezTo>
                    <a:pt x="836422" y="1354836"/>
                    <a:pt x="828294" y="1225042"/>
                    <a:pt x="912749" y="1005078"/>
                  </a:cubicBezTo>
                  <a:cubicBezTo>
                    <a:pt x="886714" y="977011"/>
                    <a:pt x="1022477" y="986790"/>
                    <a:pt x="1114298" y="806831"/>
                  </a:cubicBezTo>
                  <a:cubicBezTo>
                    <a:pt x="1098804" y="738886"/>
                    <a:pt x="1201293" y="676021"/>
                    <a:pt x="1157986" y="599567"/>
                  </a:cubicBezTo>
                  <a:cubicBezTo>
                    <a:pt x="1570228" y="609219"/>
                    <a:pt x="2071116" y="598805"/>
                    <a:pt x="2572766" y="601599"/>
                  </a:cubicBezTo>
                  <a:cubicBezTo>
                    <a:pt x="3586988" y="605282"/>
                    <a:pt x="4528185" y="602742"/>
                    <a:pt x="5528818" y="601853"/>
                  </a:cubicBezTo>
                  <a:cubicBezTo>
                    <a:pt x="6274054" y="693420"/>
                    <a:pt x="6000750" y="0"/>
                    <a:pt x="6063869" y="2884424"/>
                  </a:cubicBezTo>
                  <a:cubicBezTo>
                    <a:pt x="6029833" y="4200398"/>
                    <a:pt x="6083554" y="5679694"/>
                    <a:pt x="6045073" y="6923913"/>
                  </a:cubicBezTo>
                  <a:close/>
                </a:path>
              </a:pathLst>
            </a:custGeom>
            <a:blipFill>
              <a:blip r:embed="rId2"/>
              <a:stretch>
                <a:fillRect l="-21371" t="0" r="-21371" b="0"/>
              </a:stretch>
            </a:blipFill>
          </p:spPr>
        </p:sp>
      </p:grpSp>
      <p:sp>
        <p:nvSpPr>
          <p:cNvPr name="TextBox 4" id="4"/>
          <p:cNvSpPr txBox="true"/>
          <p:nvPr/>
        </p:nvSpPr>
        <p:spPr>
          <a:xfrm rot="0">
            <a:off x="1028700" y="579178"/>
            <a:ext cx="5181024" cy="2492963"/>
          </a:xfrm>
          <a:prstGeom prst="rect">
            <a:avLst/>
          </a:prstGeom>
        </p:spPr>
        <p:txBody>
          <a:bodyPr anchor="t" rtlCol="false" tIns="0" lIns="0" bIns="0" rIns="0">
            <a:spAutoFit/>
          </a:bodyPr>
          <a:lstStyle/>
          <a:p>
            <a:pPr>
              <a:lnSpc>
                <a:spcPts val="6431"/>
              </a:lnSpc>
            </a:pPr>
            <a:r>
              <a:rPr lang="en-US" sz="5592">
                <a:solidFill>
                  <a:srgbClr val="1A401F"/>
                </a:solidFill>
                <a:latin typeface="Hatton"/>
              </a:rPr>
              <a:t>03/</a:t>
            </a:r>
          </a:p>
          <a:p>
            <a:pPr>
              <a:lnSpc>
                <a:spcPts val="6431"/>
              </a:lnSpc>
            </a:pPr>
            <a:r>
              <a:rPr lang="en-US" sz="5592">
                <a:solidFill>
                  <a:srgbClr val="1A401F"/>
                </a:solidFill>
                <a:latin typeface="Hatton"/>
              </a:rPr>
              <a:t>Future Enhancements</a:t>
            </a:r>
          </a:p>
        </p:txBody>
      </p:sp>
      <p:sp>
        <p:nvSpPr>
          <p:cNvPr name="TextBox 5" id="5"/>
          <p:cNvSpPr txBox="true"/>
          <p:nvPr/>
        </p:nvSpPr>
        <p:spPr>
          <a:xfrm rot="0">
            <a:off x="1028700" y="3863217"/>
            <a:ext cx="6694669" cy="4552109"/>
          </a:xfrm>
          <a:prstGeom prst="rect">
            <a:avLst/>
          </a:prstGeom>
        </p:spPr>
        <p:txBody>
          <a:bodyPr anchor="t" rtlCol="false" tIns="0" lIns="0" bIns="0" rIns="0">
            <a:spAutoFit/>
          </a:bodyPr>
          <a:lstStyle/>
          <a:p>
            <a:pPr marL="630905" indent="-315453" lvl="1">
              <a:lnSpc>
                <a:spcPts val="4091"/>
              </a:lnSpc>
              <a:buFont typeface="Arial"/>
              <a:buChar char="•"/>
            </a:pPr>
            <a:r>
              <a:rPr lang="en-US" sz="2922">
                <a:solidFill>
                  <a:srgbClr val="1A401F"/>
                </a:solidFill>
                <a:latin typeface="Open Sans"/>
              </a:rPr>
              <a:t>Depth perception in captured images for approximate wildfire location.</a:t>
            </a:r>
          </a:p>
          <a:p>
            <a:pPr>
              <a:lnSpc>
                <a:spcPts val="4091"/>
              </a:lnSpc>
            </a:pPr>
          </a:p>
          <a:p>
            <a:pPr marL="630905" indent="-315453" lvl="1">
              <a:lnSpc>
                <a:spcPts val="4091"/>
              </a:lnSpc>
              <a:buFont typeface="Arial"/>
              <a:buChar char="•"/>
            </a:pPr>
            <a:r>
              <a:rPr lang="en-US" sz="2922">
                <a:solidFill>
                  <a:srgbClr val="1A401F"/>
                </a:solidFill>
                <a:latin typeface="Open Sans"/>
              </a:rPr>
              <a:t>Drone based forest surveillance.</a:t>
            </a:r>
          </a:p>
          <a:p>
            <a:pPr>
              <a:lnSpc>
                <a:spcPts val="4091"/>
              </a:lnSpc>
            </a:pPr>
          </a:p>
          <a:p>
            <a:pPr marL="630905" indent="-315453" lvl="1">
              <a:lnSpc>
                <a:spcPts val="4091"/>
              </a:lnSpc>
              <a:buFont typeface="Arial"/>
              <a:buChar char="•"/>
            </a:pPr>
            <a:r>
              <a:rPr lang="en-US" sz="2922">
                <a:solidFill>
                  <a:srgbClr val="1A401F"/>
                </a:solidFill>
                <a:latin typeface="Open Sans"/>
              </a:rPr>
              <a:t>Dataset enhancement.</a:t>
            </a:r>
          </a:p>
          <a:p>
            <a:pPr>
              <a:lnSpc>
                <a:spcPts val="4091"/>
              </a:lnSpc>
            </a:pPr>
          </a:p>
          <a:p>
            <a:pPr>
              <a:lnSpc>
                <a:spcPts val="3563"/>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A401F"/>
        </a:solidFill>
      </p:bgPr>
    </p:bg>
    <p:spTree>
      <p:nvGrpSpPr>
        <p:cNvPr id="1" name=""/>
        <p:cNvGrpSpPr/>
        <p:nvPr/>
      </p:nvGrpSpPr>
      <p:grpSpPr>
        <a:xfrm>
          <a:off x="0" y="0"/>
          <a:ext cx="0" cy="0"/>
          <a:chOff x="0" y="0"/>
          <a:chExt cx="0" cy="0"/>
        </a:xfrm>
      </p:grpSpPr>
      <p:sp>
        <p:nvSpPr>
          <p:cNvPr name="Freeform 2" id="2"/>
          <p:cNvSpPr/>
          <p:nvPr/>
        </p:nvSpPr>
        <p:spPr>
          <a:xfrm flipH="false" flipV="false" rot="0">
            <a:off x="-242050" y="5036486"/>
            <a:ext cx="4995836" cy="6331129"/>
          </a:xfrm>
          <a:custGeom>
            <a:avLst/>
            <a:gdLst/>
            <a:ahLst/>
            <a:cxnLst/>
            <a:rect r="r" b="b" t="t" l="l"/>
            <a:pathLst>
              <a:path h="6331129" w="4995836">
                <a:moveTo>
                  <a:pt x="0" y="0"/>
                </a:moveTo>
                <a:lnTo>
                  <a:pt x="4995836" y="0"/>
                </a:lnTo>
                <a:lnTo>
                  <a:pt x="4995836" y="6331129"/>
                </a:lnTo>
                <a:lnTo>
                  <a:pt x="0" y="63311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219200">
            <a:off x="13862710" y="-1562571"/>
            <a:ext cx="4995836" cy="6331129"/>
          </a:xfrm>
          <a:custGeom>
            <a:avLst/>
            <a:gdLst/>
            <a:ahLst/>
            <a:cxnLst/>
            <a:rect r="r" b="b" t="t" l="l"/>
            <a:pathLst>
              <a:path h="6331129" w="4995836">
                <a:moveTo>
                  <a:pt x="0" y="0"/>
                </a:moveTo>
                <a:lnTo>
                  <a:pt x="4995836" y="0"/>
                </a:lnTo>
                <a:lnTo>
                  <a:pt x="4995836" y="6331129"/>
                </a:lnTo>
                <a:lnTo>
                  <a:pt x="0" y="63311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5942329" y="4650427"/>
            <a:ext cx="6403343" cy="957572"/>
          </a:xfrm>
          <a:prstGeom prst="rect">
            <a:avLst/>
          </a:prstGeom>
        </p:spPr>
        <p:txBody>
          <a:bodyPr anchor="t" rtlCol="false" tIns="0" lIns="0" bIns="0" rIns="0">
            <a:spAutoFit/>
          </a:bodyPr>
          <a:lstStyle/>
          <a:p>
            <a:pPr algn="ctr">
              <a:lnSpc>
                <a:spcPts val="7023"/>
              </a:lnSpc>
            </a:pPr>
            <a:r>
              <a:rPr lang="en-US" sz="6107">
                <a:solidFill>
                  <a:srgbClr val="FFFFFF"/>
                </a:solidFill>
                <a:latin typeface="Hatton"/>
              </a:rPr>
              <a:t>Thank You </a:t>
            </a:r>
          </a:p>
        </p:txBody>
      </p:sp>
      <p:sp>
        <p:nvSpPr>
          <p:cNvPr name="TextBox 5" id="5"/>
          <p:cNvSpPr txBox="true"/>
          <p:nvPr/>
        </p:nvSpPr>
        <p:spPr>
          <a:xfrm rot="0">
            <a:off x="6747110" y="763322"/>
            <a:ext cx="4793781" cy="506337"/>
          </a:xfrm>
          <a:prstGeom prst="rect">
            <a:avLst/>
          </a:prstGeom>
        </p:spPr>
        <p:txBody>
          <a:bodyPr anchor="t" rtlCol="false" tIns="0" lIns="0" bIns="0" rIns="0">
            <a:spAutoFit/>
          </a:bodyPr>
          <a:lstStyle/>
          <a:p>
            <a:pPr algn="ctr">
              <a:lnSpc>
                <a:spcPts val="3723"/>
              </a:lnSpc>
            </a:pPr>
            <a:r>
              <a:rPr lang="en-US" sz="3238">
                <a:solidFill>
                  <a:srgbClr val="FFFFFF">
                    <a:alpha val="49804"/>
                  </a:srgbClr>
                </a:solidFill>
                <a:latin typeface="Hatton"/>
              </a:rPr>
              <a:t>Kathmandu University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32858" y="2654866"/>
            <a:ext cx="3025744" cy="302574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path>
              </a:pathLst>
            </a:custGeom>
            <a:solidFill>
              <a:srgbClr val="1A401F"/>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8425318" y="3942142"/>
            <a:ext cx="1422840" cy="1226229"/>
          </a:xfrm>
          <a:custGeom>
            <a:avLst/>
            <a:gdLst/>
            <a:ahLst/>
            <a:cxnLst/>
            <a:rect r="r" b="b" t="t" l="l"/>
            <a:pathLst>
              <a:path h="1226229" w="1422840">
                <a:moveTo>
                  <a:pt x="0" y="0"/>
                </a:moveTo>
                <a:lnTo>
                  <a:pt x="1422840" y="0"/>
                </a:lnTo>
                <a:lnTo>
                  <a:pt x="1422840" y="1226230"/>
                </a:lnTo>
                <a:lnTo>
                  <a:pt x="0" y="12262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5756621" y="4304608"/>
            <a:ext cx="3025744" cy="302574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path>
              </a:pathLst>
            </a:custGeom>
            <a:solidFill>
              <a:srgbClr val="1A401F"/>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11852437" y="3780218"/>
            <a:ext cx="1222335" cy="1146772"/>
          </a:xfrm>
          <a:custGeom>
            <a:avLst/>
            <a:gdLst/>
            <a:ahLst/>
            <a:cxnLst/>
            <a:rect r="r" b="b" t="t" l="l"/>
            <a:pathLst>
              <a:path h="1146772" w="1222335">
                <a:moveTo>
                  <a:pt x="0" y="0"/>
                </a:moveTo>
                <a:lnTo>
                  <a:pt x="1222334" y="0"/>
                </a:lnTo>
                <a:lnTo>
                  <a:pt x="1222334" y="1146773"/>
                </a:lnTo>
                <a:lnTo>
                  <a:pt x="0" y="11467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1070349">
            <a:off x="4496863" y="4356539"/>
            <a:ext cx="1445432" cy="1356078"/>
          </a:xfrm>
          <a:custGeom>
            <a:avLst/>
            <a:gdLst/>
            <a:ahLst/>
            <a:cxnLst/>
            <a:rect r="r" b="b" t="t" l="l"/>
            <a:pathLst>
              <a:path h="1356078" w="1445432">
                <a:moveTo>
                  <a:pt x="0" y="0"/>
                </a:moveTo>
                <a:lnTo>
                  <a:pt x="1445432" y="0"/>
                </a:lnTo>
                <a:lnTo>
                  <a:pt x="1445432" y="1356078"/>
                </a:lnTo>
                <a:lnTo>
                  <a:pt x="0" y="13560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9136738" y="1715380"/>
            <a:ext cx="3025744" cy="3025744"/>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path>
              </a:pathLst>
            </a:custGeom>
            <a:solidFill>
              <a:srgbClr val="1A401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2810182" y="3780218"/>
            <a:ext cx="3025744" cy="3025744"/>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path>
              </a:pathLst>
            </a:custGeom>
            <a:solidFill>
              <a:srgbClr val="1A401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a:grpSpLocks noChangeAspect="true"/>
          </p:cNvGrpSpPr>
          <p:nvPr/>
        </p:nvGrpSpPr>
        <p:grpSpPr>
          <a:xfrm rot="0">
            <a:off x="0" y="6967887"/>
            <a:ext cx="18486712" cy="6981436"/>
            <a:chOff x="0" y="0"/>
            <a:chExt cx="6347206" cy="2396998"/>
          </a:xfrm>
        </p:grpSpPr>
        <p:sp>
          <p:nvSpPr>
            <p:cNvPr name="Freeform 18" id="18"/>
            <p:cNvSpPr/>
            <p:nvPr/>
          </p:nvSpPr>
          <p:spPr>
            <a:xfrm flipH="false" flipV="false" rot="0">
              <a:off x="-102743" y="-211963"/>
              <a:ext cx="6678549" cy="2641092"/>
            </a:xfrm>
            <a:custGeom>
              <a:avLst/>
              <a:gdLst/>
              <a:ahLst/>
              <a:cxnLst/>
              <a:rect r="r" b="b" t="t" l="l"/>
              <a:pathLst>
                <a:path h="2641092" w="6678549">
                  <a:moveTo>
                    <a:pt x="6449568" y="2580767"/>
                  </a:moveTo>
                  <a:cubicBezTo>
                    <a:pt x="6379591" y="9525"/>
                    <a:pt x="6678549" y="646303"/>
                    <a:pt x="5719826" y="667893"/>
                  </a:cubicBezTo>
                  <a:cubicBezTo>
                    <a:pt x="5719826" y="668274"/>
                    <a:pt x="5719953" y="668528"/>
                    <a:pt x="5720080" y="669036"/>
                  </a:cubicBezTo>
                  <a:cubicBezTo>
                    <a:pt x="5719826" y="669417"/>
                    <a:pt x="5719699" y="668655"/>
                    <a:pt x="5719445" y="667893"/>
                  </a:cubicBezTo>
                  <a:cubicBezTo>
                    <a:pt x="5691505" y="668528"/>
                    <a:pt x="5662422" y="668655"/>
                    <a:pt x="5632069" y="668147"/>
                  </a:cubicBezTo>
                  <a:cubicBezTo>
                    <a:pt x="5353939" y="731774"/>
                    <a:pt x="5655310" y="787908"/>
                    <a:pt x="5138420" y="658876"/>
                  </a:cubicBezTo>
                  <a:cubicBezTo>
                    <a:pt x="5107686" y="701294"/>
                    <a:pt x="4847590" y="611505"/>
                    <a:pt x="4790440" y="557276"/>
                  </a:cubicBezTo>
                  <a:cubicBezTo>
                    <a:pt x="4726051" y="605155"/>
                    <a:pt x="4407408" y="596773"/>
                    <a:pt x="4229735" y="540385"/>
                  </a:cubicBezTo>
                  <a:cubicBezTo>
                    <a:pt x="4230116" y="541147"/>
                    <a:pt x="4229989" y="542417"/>
                    <a:pt x="4229100" y="544703"/>
                  </a:cubicBezTo>
                  <a:cubicBezTo>
                    <a:pt x="4227449" y="544068"/>
                    <a:pt x="4225544" y="547116"/>
                    <a:pt x="4225163" y="539877"/>
                  </a:cubicBezTo>
                  <a:cubicBezTo>
                    <a:pt x="4225672" y="540004"/>
                    <a:pt x="4226560" y="539750"/>
                    <a:pt x="4227323" y="539623"/>
                  </a:cubicBezTo>
                  <a:cubicBezTo>
                    <a:pt x="4189985" y="527558"/>
                    <a:pt x="4158869" y="513461"/>
                    <a:pt x="4138042" y="497205"/>
                  </a:cubicBezTo>
                  <a:cubicBezTo>
                    <a:pt x="3772917" y="629158"/>
                    <a:pt x="4120007" y="802767"/>
                    <a:pt x="3447416" y="591947"/>
                  </a:cubicBezTo>
                  <a:cubicBezTo>
                    <a:pt x="2977389" y="756412"/>
                    <a:pt x="2897887" y="467614"/>
                    <a:pt x="2635251" y="559943"/>
                  </a:cubicBezTo>
                  <a:cubicBezTo>
                    <a:pt x="2396999" y="433705"/>
                    <a:pt x="2152651" y="453517"/>
                    <a:pt x="1887602" y="430403"/>
                  </a:cubicBezTo>
                  <a:cubicBezTo>
                    <a:pt x="1865250" y="388239"/>
                    <a:pt x="1846327" y="363982"/>
                    <a:pt x="1827912" y="352298"/>
                  </a:cubicBezTo>
                  <a:cubicBezTo>
                    <a:pt x="1828039" y="353314"/>
                    <a:pt x="1828039" y="354203"/>
                    <a:pt x="1827531" y="352044"/>
                  </a:cubicBezTo>
                  <a:cubicBezTo>
                    <a:pt x="1769238" y="315468"/>
                    <a:pt x="1713993" y="403860"/>
                    <a:pt x="1561847" y="455930"/>
                  </a:cubicBezTo>
                  <a:cubicBezTo>
                    <a:pt x="1529462" y="436626"/>
                    <a:pt x="1503554" y="423418"/>
                    <a:pt x="1480948" y="414401"/>
                  </a:cubicBezTo>
                  <a:lnTo>
                    <a:pt x="1480821" y="414401"/>
                  </a:lnTo>
                  <a:lnTo>
                    <a:pt x="1480694" y="414274"/>
                  </a:lnTo>
                  <a:cubicBezTo>
                    <a:pt x="1393572" y="379349"/>
                    <a:pt x="1356234" y="408305"/>
                    <a:pt x="1190118" y="405638"/>
                  </a:cubicBezTo>
                  <a:cubicBezTo>
                    <a:pt x="1065531" y="360807"/>
                    <a:pt x="981457" y="508381"/>
                    <a:pt x="744602" y="355727"/>
                  </a:cubicBezTo>
                  <a:cubicBezTo>
                    <a:pt x="669037" y="352171"/>
                    <a:pt x="718186" y="292100"/>
                    <a:pt x="497333" y="289306"/>
                  </a:cubicBezTo>
                  <a:cubicBezTo>
                    <a:pt x="398018" y="252857"/>
                    <a:pt x="356108" y="231775"/>
                    <a:pt x="290703" y="226441"/>
                  </a:cubicBezTo>
                  <a:cubicBezTo>
                    <a:pt x="290703" y="226568"/>
                    <a:pt x="290703" y="226568"/>
                    <a:pt x="290703" y="226695"/>
                  </a:cubicBezTo>
                  <a:cubicBezTo>
                    <a:pt x="290576" y="226949"/>
                    <a:pt x="290576" y="226695"/>
                    <a:pt x="290449" y="226314"/>
                  </a:cubicBezTo>
                  <a:cubicBezTo>
                    <a:pt x="265938" y="224409"/>
                    <a:pt x="238379" y="224536"/>
                    <a:pt x="203073" y="226949"/>
                  </a:cubicBezTo>
                  <a:cubicBezTo>
                    <a:pt x="0" y="0"/>
                    <a:pt x="169164" y="2421509"/>
                    <a:pt x="162941" y="2601976"/>
                  </a:cubicBezTo>
                  <a:cubicBezTo>
                    <a:pt x="538099" y="2582799"/>
                    <a:pt x="6508623" y="2641092"/>
                    <a:pt x="6449568" y="2580767"/>
                  </a:cubicBezTo>
                  <a:close/>
                  <a:moveTo>
                    <a:pt x="593598" y="304546"/>
                  </a:moveTo>
                  <a:cubicBezTo>
                    <a:pt x="592836" y="304673"/>
                    <a:pt x="592963" y="298831"/>
                    <a:pt x="593598" y="304546"/>
                  </a:cubicBezTo>
                  <a:lnTo>
                    <a:pt x="593598" y="304546"/>
                  </a:lnTo>
                  <a:close/>
                </a:path>
              </a:pathLst>
            </a:custGeom>
            <a:blipFill>
              <a:blip r:embed="rId6"/>
              <a:stretch>
                <a:fillRect l="0" t="-76753" r="0" b="0"/>
              </a:stretch>
            </a:blipFill>
          </p:spPr>
        </p:sp>
      </p:grpSp>
      <p:sp>
        <p:nvSpPr>
          <p:cNvPr name="TextBox 19" id="19"/>
          <p:cNvSpPr txBox="true"/>
          <p:nvPr/>
        </p:nvSpPr>
        <p:spPr>
          <a:xfrm rot="0">
            <a:off x="1028700" y="1000125"/>
            <a:ext cx="4537222" cy="859259"/>
          </a:xfrm>
          <a:prstGeom prst="rect">
            <a:avLst/>
          </a:prstGeom>
        </p:spPr>
        <p:txBody>
          <a:bodyPr anchor="t" rtlCol="false" tIns="0" lIns="0" bIns="0" rIns="0">
            <a:spAutoFit/>
          </a:bodyPr>
          <a:lstStyle/>
          <a:p>
            <a:pPr>
              <a:lnSpc>
                <a:spcPts val="6431"/>
              </a:lnSpc>
            </a:pPr>
            <a:r>
              <a:rPr lang="en-US" sz="5592">
                <a:solidFill>
                  <a:srgbClr val="1A401F"/>
                </a:solidFill>
                <a:latin typeface="Hatton"/>
              </a:rPr>
              <a:t>Contents</a:t>
            </a:r>
          </a:p>
        </p:txBody>
      </p:sp>
      <p:sp>
        <p:nvSpPr>
          <p:cNvPr name="TextBox 20" id="20"/>
          <p:cNvSpPr txBox="true"/>
          <p:nvPr/>
        </p:nvSpPr>
        <p:spPr>
          <a:xfrm rot="0">
            <a:off x="2167564" y="3723068"/>
            <a:ext cx="2156332" cy="1249517"/>
          </a:xfrm>
          <a:prstGeom prst="rect">
            <a:avLst/>
          </a:prstGeom>
        </p:spPr>
        <p:txBody>
          <a:bodyPr anchor="t" rtlCol="false" tIns="0" lIns="0" bIns="0" rIns="0">
            <a:spAutoFit/>
          </a:bodyPr>
          <a:lstStyle/>
          <a:p>
            <a:pPr algn="ctr">
              <a:lnSpc>
                <a:spcPts val="3286"/>
              </a:lnSpc>
            </a:pPr>
            <a:r>
              <a:rPr lang="en-US" sz="2347">
                <a:solidFill>
                  <a:srgbClr val="FFFFFF"/>
                </a:solidFill>
                <a:latin typeface="Hatton"/>
              </a:rPr>
              <a:t>01/</a:t>
            </a:r>
          </a:p>
          <a:p>
            <a:pPr algn="ctr">
              <a:lnSpc>
                <a:spcPts val="3286"/>
              </a:lnSpc>
            </a:pPr>
            <a:r>
              <a:rPr lang="en-US" sz="2347">
                <a:solidFill>
                  <a:srgbClr val="FFFFFF"/>
                </a:solidFill>
                <a:latin typeface="Hatton"/>
              </a:rPr>
              <a:t>Issues with forest fires</a:t>
            </a:r>
          </a:p>
        </p:txBody>
      </p:sp>
      <p:sp>
        <p:nvSpPr>
          <p:cNvPr name="TextBox 21" id="21"/>
          <p:cNvSpPr txBox="true"/>
          <p:nvPr/>
        </p:nvSpPr>
        <p:spPr>
          <a:xfrm rot="0">
            <a:off x="5962034" y="5372811"/>
            <a:ext cx="2614917" cy="832189"/>
          </a:xfrm>
          <a:prstGeom prst="rect">
            <a:avLst/>
          </a:prstGeom>
        </p:spPr>
        <p:txBody>
          <a:bodyPr anchor="t" rtlCol="false" tIns="0" lIns="0" bIns="0" rIns="0">
            <a:spAutoFit/>
          </a:bodyPr>
          <a:lstStyle/>
          <a:p>
            <a:pPr algn="ctr">
              <a:lnSpc>
                <a:spcPts val="3286"/>
              </a:lnSpc>
            </a:pPr>
            <a:r>
              <a:rPr lang="en-US" sz="2347">
                <a:solidFill>
                  <a:srgbClr val="FFFFFF"/>
                </a:solidFill>
                <a:latin typeface="Hatton"/>
              </a:rPr>
              <a:t>02/</a:t>
            </a:r>
          </a:p>
          <a:p>
            <a:pPr algn="ctr">
              <a:lnSpc>
                <a:spcPts val="3286"/>
              </a:lnSpc>
            </a:pPr>
            <a:r>
              <a:rPr lang="en-US" sz="2347">
                <a:solidFill>
                  <a:srgbClr val="FFFFFF"/>
                </a:solidFill>
                <a:latin typeface="Hatton"/>
              </a:rPr>
              <a:t>Introduction </a:t>
            </a:r>
          </a:p>
        </p:txBody>
      </p:sp>
      <p:sp>
        <p:nvSpPr>
          <p:cNvPr name="TextBox 22" id="22"/>
          <p:cNvSpPr txBox="true"/>
          <p:nvPr/>
        </p:nvSpPr>
        <p:spPr>
          <a:xfrm rot="0">
            <a:off x="7956174" y="2690855"/>
            <a:ext cx="5386873" cy="832189"/>
          </a:xfrm>
          <a:prstGeom prst="rect">
            <a:avLst/>
          </a:prstGeom>
        </p:spPr>
        <p:txBody>
          <a:bodyPr anchor="t" rtlCol="false" tIns="0" lIns="0" bIns="0" rIns="0">
            <a:spAutoFit/>
          </a:bodyPr>
          <a:lstStyle/>
          <a:p>
            <a:pPr algn="ctr">
              <a:lnSpc>
                <a:spcPts val="3286"/>
              </a:lnSpc>
            </a:pPr>
            <a:r>
              <a:rPr lang="en-US" sz="2347">
                <a:solidFill>
                  <a:srgbClr val="FFFFFF"/>
                </a:solidFill>
                <a:latin typeface="Hatton"/>
              </a:rPr>
              <a:t>03/</a:t>
            </a:r>
          </a:p>
          <a:p>
            <a:pPr algn="ctr">
              <a:lnSpc>
                <a:spcPts val="3286"/>
              </a:lnSpc>
            </a:pPr>
            <a:r>
              <a:rPr lang="en-US" sz="2347">
                <a:solidFill>
                  <a:srgbClr val="FFFFFF"/>
                </a:solidFill>
                <a:latin typeface="Hatton"/>
              </a:rPr>
              <a:t>Implementation</a:t>
            </a:r>
          </a:p>
        </p:txBody>
      </p:sp>
      <p:sp>
        <p:nvSpPr>
          <p:cNvPr name="TextBox 23" id="23"/>
          <p:cNvSpPr txBox="true"/>
          <p:nvPr/>
        </p:nvSpPr>
        <p:spPr>
          <a:xfrm rot="0">
            <a:off x="13269866" y="4683974"/>
            <a:ext cx="2106375" cy="1249517"/>
          </a:xfrm>
          <a:prstGeom prst="rect">
            <a:avLst/>
          </a:prstGeom>
        </p:spPr>
        <p:txBody>
          <a:bodyPr anchor="t" rtlCol="false" tIns="0" lIns="0" bIns="0" rIns="0">
            <a:spAutoFit/>
          </a:bodyPr>
          <a:lstStyle/>
          <a:p>
            <a:pPr algn="ctr">
              <a:lnSpc>
                <a:spcPts val="3286"/>
              </a:lnSpc>
            </a:pPr>
            <a:r>
              <a:rPr lang="en-US" sz="2347">
                <a:solidFill>
                  <a:srgbClr val="FFFFFF"/>
                </a:solidFill>
                <a:latin typeface="Hatton"/>
              </a:rPr>
              <a:t>04/</a:t>
            </a:r>
          </a:p>
          <a:p>
            <a:pPr algn="ctr">
              <a:lnSpc>
                <a:spcPts val="3286"/>
              </a:lnSpc>
            </a:pPr>
            <a:r>
              <a:rPr lang="en-US" sz="2347">
                <a:solidFill>
                  <a:srgbClr val="FFFFFF"/>
                </a:solidFill>
                <a:latin typeface="Hatton"/>
              </a:rPr>
              <a:t>Future Enhancements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4176803" y="-107311"/>
            <a:ext cx="11800546" cy="10501622"/>
            <a:chOff x="0" y="0"/>
            <a:chExt cx="6349238" cy="5650357"/>
          </a:xfrm>
        </p:grpSpPr>
        <p:sp>
          <p:nvSpPr>
            <p:cNvPr name="Freeform 3" id="3"/>
            <p:cNvSpPr/>
            <p:nvPr/>
          </p:nvSpPr>
          <p:spPr>
            <a:xfrm flipH="false" flipV="false" rot="0">
              <a:off x="-1220470" y="-200914"/>
              <a:ext cx="7579741" cy="5919724"/>
            </a:xfrm>
            <a:custGeom>
              <a:avLst/>
              <a:gdLst/>
              <a:ahLst/>
              <a:cxnLst/>
              <a:rect r="r" b="b" t="t" l="l"/>
              <a:pathLst>
                <a:path h="5919724" w="7579741">
                  <a:moveTo>
                    <a:pt x="7563231" y="542290"/>
                  </a:moveTo>
                  <a:cubicBezTo>
                    <a:pt x="7547864" y="557530"/>
                    <a:pt x="7490206" y="686562"/>
                    <a:pt x="7507224" y="715264"/>
                  </a:cubicBezTo>
                  <a:cubicBezTo>
                    <a:pt x="7525639" y="709803"/>
                    <a:pt x="7436739" y="790321"/>
                    <a:pt x="7482586" y="888111"/>
                  </a:cubicBezTo>
                  <a:cubicBezTo>
                    <a:pt x="7469505" y="906018"/>
                    <a:pt x="7553833" y="924179"/>
                    <a:pt x="7546848" y="962025"/>
                  </a:cubicBezTo>
                  <a:cubicBezTo>
                    <a:pt x="7534529" y="981202"/>
                    <a:pt x="7489825" y="974979"/>
                    <a:pt x="7525639" y="1001014"/>
                  </a:cubicBezTo>
                  <a:cubicBezTo>
                    <a:pt x="7533132" y="1085469"/>
                    <a:pt x="7579233" y="1117346"/>
                    <a:pt x="7428357" y="1351280"/>
                  </a:cubicBezTo>
                  <a:cubicBezTo>
                    <a:pt x="7398639" y="1347343"/>
                    <a:pt x="7317740" y="1604645"/>
                    <a:pt x="7205979" y="1797050"/>
                  </a:cubicBezTo>
                  <a:cubicBezTo>
                    <a:pt x="7222108" y="1833372"/>
                    <a:pt x="7240015" y="1850009"/>
                    <a:pt x="7202296" y="1916684"/>
                  </a:cubicBezTo>
                  <a:cubicBezTo>
                    <a:pt x="7208900" y="1933448"/>
                    <a:pt x="7273035" y="1963420"/>
                    <a:pt x="7239634" y="2007743"/>
                  </a:cubicBezTo>
                  <a:cubicBezTo>
                    <a:pt x="7204201" y="2091436"/>
                    <a:pt x="7205852" y="2286381"/>
                    <a:pt x="7250048" y="2317750"/>
                  </a:cubicBezTo>
                  <a:cubicBezTo>
                    <a:pt x="7275576" y="2308987"/>
                    <a:pt x="7186167" y="2474976"/>
                    <a:pt x="7233031" y="2483866"/>
                  </a:cubicBezTo>
                  <a:cubicBezTo>
                    <a:pt x="7217790" y="2541143"/>
                    <a:pt x="7278496" y="2574417"/>
                    <a:pt x="7147940" y="2695575"/>
                  </a:cubicBezTo>
                  <a:cubicBezTo>
                    <a:pt x="7045959" y="2756535"/>
                    <a:pt x="7168641" y="2805176"/>
                    <a:pt x="7069073" y="2892044"/>
                  </a:cubicBezTo>
                  <a:cubicBezTo>
                    <a:pt x="7109587" y="2925826"/>
                    <a:pt x="7008621" y="2948432"/>
                    <a:pt x="7081139" y="3107690"/>
                  </a:cubicBezTo>
                  <a:cubicBezTo>
                    <a:pt x="7090664" y="3117088"/>
                    <a:pt x="7034657" y="3165983"/>
                    <a:pt x="7017766" y="3207639"/>
                  </a:cubicBezTo>
                  <a:cubicBezTo>
                    <a:pt x="7063232" y="3257296"/>
                    <a:pt x="7012940" y="3253994"/>
                    <a:pt x="6997446" y="3340354"/>
                  </a:cubicBezTo>
                  <a:cubicBezTo>
                    <a:pt x="6914515" y="3405251"/>
                    <a:pt x="6917309" y="3435350"/>
                    <a:pt x="6838696" y="3533013"/>
                  </a:cubicBezTo>
                  <a:cubicBezTo>
                    <a:pt x="6861556" y="3525774"/>
                    <a:pt x="6889496" y="3574161"/>
                    <a:pt x="6822313" y="3687572"/>
                  </a:cubicBezTo>
                  <a:cubicBezTo>
                    <a:pt x="6817867" y="3707257"/>
                    <a:pt x="6727190" y="3726307"/>
                    <a:pt x="6704838" y="3771265"/>
                  </a:cubicBezTo>
                  <a:cubicBezTo>
                    <a:pt x="6674739" y="3791585"/>
                    <a:pt x="6736079" y="3823716"/>
                    <a:pt x="6667881" y="3824732"/>
                  </a:cubicBezTo>
                  <a:cubicBezTo>
                    <a:pt x="6676516" y="3870960"/>
                    <a:pt x="6621398" y="3859911"/>
                    <a:pt x="6607683" y="3879977"/>
                  </a:cubicBezTo>
                  <a:cubicBezTo>
                    <a:pt x="6650990" y="3906901"/>
                    <a:pt x="6618478" y="3901313"/>
                    <a:pt x="6653657" y="3916553"/>
                  </a:cubicBezTo>
                  <a:cubicBezTo>
                    <a:pt x="6651371" y="3988689"/>
                    <a:pt x="6546469" y="4092829"/>
                    <a:pt x="6552819" y="4182491"/>
                  </a:cubicBezTo>
                  <a:cubicBezTo>
                    <a:pt x="6516370" y="4270502"/>
                    <a:pt x="6542785" y="4306443"/>
                    <a:pt x="6490208" y="4402836"/>
                  </a:cubicBezTo>
                  <a:cubicBezTo>
                    <a:pt x="6527419" y="4414266"/>
                    <a:pt x="6500748" y="4427982"/>
                    <a:pt x="6457696" y="4505960"/>
                  </a:cubicBezTo>
                  <a:cubicBezTo>
                    <a:pt x="6503289" y="4531741"/>
                    <a:pt x="6486271" y="4590542"/>
                    <a:pt x="6438519" y="4659376"/>
                  </a:cubicBezTo>
                  <a:cubicBezTo>
                    <a:pt x="6519417" y="4706620"/>
                    <a:pt x="6472682" y="4854575"/>
                    <a:pt x="6428232" y="4913630"/>
                  </a:cubicBezTo>
                  <a:cubicBezTo>
                    <a:pt x="6441440" y="4962525"/>
                    <a:pt x="6419596" y="5014341"/>
                    <a:pt x="6364732" y="5057902"/>
                  </a:cubicBezTo>
                  <a:cubicBezTo>
                    <a:pt x="6326251" y="5158740"/>
                    <a:pt x="6311772" y="5242179"/>
                    <a:pt x="6153531" y="5344667"/>
                  </a:cubicBezTo>
                  <a:cubicBezTo>
                    <a:pt x="6108953" y="5423534"/>
                    <a:pt x="6112764" y="5474842"/>
                    <a:pt x="6025007" y="5580126"/>
                  </a:cubicBezTo>
                  <a:cubicBezTo>
                    <a:pt x="5990082" y="5617336"/>
                    <a:pt x="5948298" y="5575808"/>
                    <a:pt x="5956046" y="5642229"/>
                  </a:cubicBezTo>
                  <a:cubicBezTo>
                    <a:pt x="5906770" y="5660898"/>
                    <a:pt x="5970270" y="5719572"/>
                    <a:pt x="5856605" y="5769483"/>
                  </a:cubicBezTo>
                  <a:cubicBezTo>
                    <a:pt x="5875401" y="5829681"/>
                    <a:pt x="5926582" y="5859272"/>
                    <a:pt x="5715762" y="5839333"/>
                  </a:cubicBezTo>
                  <a:cubicBezTo>
                    <a:pt x="4322445" y="5836539"/>
                    <a:pt x="2963291" y="5847588"/>
                    <a:pt x="1505204" y="5835142"/>
                  </a:cubicBezTo>
                  <a:cubicBezTo>
                    <a:pt x="1422400" y="5827522"/>
                    <a:pt x="1221740" y="5919724"/>
                    <a:pt x="1265555" y="5732399"/>
                  </a:cubicBezTo>
                  <a:cubicBezTo>
                    <a:pt x="1276477" y="4087495"/>
                    <a:pt x="1248029" y="2400427"/>
                    <a:pt x="1253236" y="760476"/>
                  </a:cubicBezTo>
                  <a:cubicBezTo>
                    <a:pt x="1408430" y="0"/>
                    <a:pt x="0" y="249174"/>
                    <a:pt x="6352667" y="210693"/>
                  </a:cubicBezTo>
                  <a:cubicBezTo>
                    <a:pt x="6709537" y="218821"/>
                    <a:pt x="7224776" y="185928"/>
                    <a:pt x="7545070" y="221488"/>
                  </a:cubicBezTo>
                  <a:cubicBezTo>
                    <a:pt x="7579741" y="234569"/>
                    <a:pt x="7569835" y="514604"/>
                    <a:pt x="7563231" y="542290"/>
                  </a:cubicBezTo>
                  <a:close/>
                </a:path>
              </a:pathLst>
            </a:custGeom>
            <a:blipFill>
              <a:blip r:embed="rId2"/>
              <a:stretch>
                <a:fillRect l="-16784" t="0" r="-16784" b="0"/>
              </a:stretch>
            </a:blipFill>
          </p:spPr>
        </p:sp>
      </p:grpSp>
      <p:sp>
        <p:nvSpPr>
          <p:cNvPr name="TextBox 4" id="4"/>
          <p:cNvSpPr txBox="true"/>
          <p:nvPr/>
        </p:nvSpPr>
        <p:spPr>
          <a:xfrm rot="0">
            <a:off x="8026166" y="2759716"/>
            <a:ext cx="7735569" cy="1654430"/>
          </a:xfrm>
          <a:prstGeom prst="rect">
            <a:avLst/>
          </a:prstGeom>
        </p:spPr>
        <p:txBody>
          <a:bodyPr anchor="t" rtlCol="false" tIns="0" lIns="0" bIns="0" rIns="0">
            <a:spAutoFit/>
          </a:bodyPr>
          <a:lstStyle/>
          <a:p>
            <a:pPr>
              <a:lnSpc>
                <a:spcPts val="6431"/>
              </a:lnSpc>
            </a:pPr>
            <a:r>
              <a:rPr lang="en-US" sz="5592">
                <a:solidFill>
                  <a:srgbClr val="1A401F"/>
                </a:solidFill>
                <a:latin typeface="Hatton"/>
              </a:rPr>
              <a:t>01/ Issues with forest fire</a:t>
            </a:r>
          </a:p>
        </p:txBody>
      </p:sp>
      <p:sp>
        <p:nvSpPr>
          <p:cNvPr name="TextBox 5" id="5"/>
          <p:cNvSpPr txBox="true"/>
          <p:nvPr/>
        </p:nvSpPr>
        <p:spPr>
          <a:xfrm rot="0">
            <a:off x="8026166" y="4520287"/>
            <a:ext cx="8846136" cy="4106068"/>
          </a:xfrm>
          <a:prstGeom prst="rect">
            <a:avLst/>
          </a:prstGeom>
        </p:spPr>
        <p:txBody>
          <a:bodyPr anchor="t" rtlCol="false" tIns="0" lIns="0" bIns="0" rIns="0">
            <a:spAutoFit/>
          </a:bodyPr>
          <a:lstStyle/>
          <a:p>
            <a:pPr>
              <a:lnSpc>
                <a:spcPts val="3631"/>
              </a:lnSpc>
            </a:pPr>
            <a:r>
              <a:rPr lang="en-US" sz="2593">
                <a:solidFill>
                  <a:srgbClr val="1A401F"/>
                </a:solidFill>
                <a:latin typeface="Open Sans"/>
              </a:rPr>
              <a:t>Over the last few decades, forest fire has been a growing  issue in both national and international levels. The highest number of incidents typically occur during the months of  March and April of each year in our country. Despite 2021 recording a staggering 6,279 forest fires, the situation is expected to worsen in 2023, with projections indicating over 9000 forest fires in our country.</a:t>
            </a:r>
          </a:p>
          <a:p>
            <a:pPr>
              <a:lnSpc>
                <a:spcPts val="3631"/>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9266779" y="59025"/>
            <a:ext cx="15985043" cy="10608854"/>
            <a:chOff x="0" y="0"/>
            <a:chExt cx="6351016" cy="4215003"/>
          </a:xfrm>
        </p:grpSpPr>
        <p:sp>
          <p:nvSpPr>
            <p:cNvPr name="Freeform 3" id="3"/>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3"/>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2"/>
              <a:stretch>
                <a:fillRect l="0" t="-4686" r="0" b="-8319"/>
              </a:stretch>
            </a:blipFill>
          </p:spPr>
        </p:sp>
      </p:grpSp>
      <p:sp>
        <p:nvSpPr>
          <p:cNvPr name="TextBox 4" id="4"/>
          <p:cNvSpPr txBox="true"/>
          <p:nvPr/>
        </p:nvSpPr>
        <p:spPr>
          <a:xfrm rot="0">
            <a:off x="1028700" y="792993"/>
            <a:ext cx="5675605" cy="2724953"/>
          </a:xfrm>
          <a:prstGeom prst="rect">
            <a:avLst/>
          </a:prstGeom>
        </p:spPr>
        <p:txBody>
          <a:bodyPr anchor="t" rtlCol="false" tIns="0" lIns="0" bIns="0" rIns="0">
            <a:spAutoFit/>
          </a:bodyPr>
          <a:lstStyle/>
          <a:p>
            <a:pPr>
              <a:lnSpc>
                <a:spcPts val="7045"/>
              </a:lnSpc>
            </a:pPr>
            <a:r>
              <a:rPr lang="en-US" sz="6126">
                <a:solidFill>
                  <a:srgbClr val="1A401F"/>
                </a:solidFill>
                <a:latin typeface="Hatton"/>
              </a:rPr>
              <a:t>02/ Introduction of Project</a:t>
            </a:r>
          </a:p>
        </p:txBody>
      </p:sp>
      <p:sp>
        <p:nvSpPr>
          <p:cNvPr name="TextBox 5" id="5"/>
          <p:cNvSpPr txBox="true"/>
          <p:nvPr/>
        </p:nvSpPr>
        <p:spPr>
          <a:xfrm rot="0">
            <a:off x="1028700" y="3865875"/>
            <a:ext cx="6484678" cy="2947529"/>
          </a:xfrm>
          <a:prstGeom prst="rect">
            <a:avLst/>
          </a:prstGeom>
        </p:spPr>
        <p:txBody>
          <a:bodyPr anchor="t" rtlCol="false" tIns="0" lIns="0" bIns="0" rIns="0">
            <a:spAutoFit/>
          </a:bodyPr>
          <a:lstStyle/>
          <a:p>
            <a:pPr>
              <a:lnSpc>
                <a:spcPts val="3962"/>
              </a:lnSpc>
            </a:pPr>
            <a:r>
              <a:rPr lang="en-US" sz="2830">
                <a:solidFill>
                  <a:srgbClr val="1A401F"/>
                </a:solidFill>
                <a:latin typeface="Open Sans"/>
              </a:rPr>
              <a:t>Our project encapsulates a portable forest fire detection device powered by cutting edge computer vision technologies that allows us to run it on single board computer with 360 cameras for all round vision.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2373388">
            <a:off x="12864049" y="-3102539"/>
            <a:ext cx="9590035" cy="9189937"/>
            <a:chOff x="0" y="0"/>
            <a:chExt cx="6334760" cy="6070473"/>
          </a:xfrm>
        </p:grpSpPr>
        <p:sp>
          <p:nvSpPr>
            <p:cNvPr name="Freeform 3" id="3"/>
            <p:cNvSpPr/>
            <p:nvPr/>
          </p:nvSpPr>
          <p:spPr>
            <a:xfrm flipH="false" flipV="false" rot="0">
              <a:off x="-81534" y="-15367"/>
              <a:ext cx="6419342" cy="6097397"/>
            </a:xfrm>
            <a:custGeom>
              <a:avLst/>
              <a:gdLst/>
              <a:ahLst/>
              <a:cxnLst/>
              <a:rect r="r" b="b" t="t" l="l"/>
              <a:pathLst>
                <a:path h="6097397" w="6419342">
                  <a:moveTo>
                    <a:pt x="6416294" y="6069076"/>
                  </a:moveTo>
                  <a:cubicBezTo>
                    <a:pt x="6148324" y="6097397"/>
                    <a:pt x="5911723" y="6084316"/>
                    <a:pt x="5641340" y="6070346"/>
                  </a:cubicBezTo>
                  <a:cubicBezTo>
                    <a:pt x="4147947" y="6093968"/>
                    <a:pt x="2247011" y="6076442"/>
                    <a:pt x="664845" y="6074029"/>
                  </a:cubicBezTo>
                  <a:cubicBezTo>
                    <a:pt x="603504" y="6095620"/>
                    <a:pt x="627380" y="6024499"/>
                    <a:pt x="607695" y="5996559"/>
                  </a:cubicBezTo>
                  <a:cubicBezTo>
                    <a:pt x="553974" y="5947410"/>
                    <a:pt x="508254" y="5901309"/>
                    <a:pt x="485267" y="5839079"/>
                  </a:cubicBezTo>
                  <a:cubicBezTo>
                    <a:pt x="528955" y="5542915"/>
                    <a:pt x="592582" y="5645531"/>
                    <a:pt x="517398" y="5450840"/>
                  </a:cubicBezTo>
                  <a:cubicBezTo>
                    <a:pt x="568198" y="5359908"/>
                    <a:pt x="531114" y="5239004"/>
                    <a:pt x="477012" y="5195189"/>
                  </a:cubicBezTo>
                  <a:cubicBezTo>
                    <a:pt x="425069" y="5033772"/>
                    <a:pt x="465709" y="5138420"/>
                    <a:pt x="406654" y="5050028"/>
                  </a:cubicBezTo>
                  <a:cubicBezTo>
                    <a:pt x="328803" y="5023231"/>
                    <a:pt x="417068" y="4987798"/>
                    <a:pt x="381381" y="4967859"/>
                  </a:cubicBezTo>
                  <a:cubicBezTo>
                    <a:pt x="304673" y="4821682"/>
                    <a:pt x="247015" y="4761230"/>
                    <a:pt x="165481" y="4662043"/>
                  </a:cubicBezTo>
                  <a:cubicBezTo>
                    <a:pt x="113284" y="4629785"/>
                    <a:pt x="171831" y="4588510"/>
                    <a:pt x="146304" y="4566159"/>
                  </a:cubicBezTo>
                  <a:cubicBezTo>
                    <a:pt x="0" y="4473449"/>
                    <a:pt x="151130" y="4495928"/>
                    <a:pt x="124587" y="4430777"/>
                  </a:cubicBezTo>
                  <a:cubicBezTo>
                    <a:pt x="75057" y="4336035"/>
                    <a:pt x="143510" y="4247008"/>
                    <a:pt x="181229" y="4188461"/>
                  </a:cubicBezTo>
                  <a:cubicBezTo>
                    <a:pt x="287655" y="4070351"/>
                    <a:pt x="377952" y="3877184"/>
                    <a:pt x="353441" y="3840989"/>
                  </a:cubicBezTo>
                  <a:cubicBezTo>
                    <a:pt x="356489" y="3775456"/>
                    <a:pt x="444246" y="3738373"/>
                    <a:pt x="416433" y="3670300"/>
                  </a:cubicBezTo>
                  <a:cubicBezTo>
                    <a:pt x="440817" y="3625850"/>
                    <a:pt x="489839" y="3551429"/>
                    <a:pt x="543814" y="3502153"/>
                  </a:cubicBezTo>
                  <a:cubicBezTo>
                    <a:pt x="550926" y="3320289"/>
                    <a:pt x="585851" y="3252979"/>
                    <a:pt x="608838" y="3158745"/>
                  </a:cubicBezTo>
                  <a:cubicBezTo>
                    <a:pt x="658495" y="3074798"/>
                    <a:pt x="674497" y="2991612"/>
                    <a:pt x="723392" y="2921128"/>
                  </a:cubicBezTo>
                  <a:cubicBezTo>
                    <a:pt x="674116" y="2844928"/>
                    <a:pt x="740918" y="2833752"/>
                    <a:pt x="718820" y="2801240"/>
                  </a:cubicBezTo>
                  <a:cubicBezTo>
                    <a:pt x="815848" y="2672843"/>
                    <a:pt x="786130" y="2438528"/>
                    <a:pt x="764667" y="2299844"/>
                  </a:cubicBezTo>
                  <a:cubicBezTo>
                    <a:pt x="732028" y="2202054"/>
                    <a:pt x="705866" y="2152651"/>
                    <a:pt x="634111" y="2110741"/>
                  </a:cubicBezTo>
                  <a:cubicBezTo>
                    <a:pt x="649732" y="2057401"/>
                    <a:pt x="597154" y="2011300"/>
                    <a:pt x="581025" y="2017523"/>
                  </a:cubicBezTo>
                  <a:cubicBezTo>
                    <a:pt x="590423" y="1912494"/>
                    <a:pt x="540766" y="1883157"/>
                    <a:pt x="528701" y="1841882"/>
                  </a:cubicBezTo>
                  <a:cubicBezTo>
                    <a:pt x="469265" y="1788669"/>
                    <a:pt x="606679" y="1780922"/>
                    <a:pt x="532130" y="1711834"/>
                  </a:cubicBezTo>
                  <a:cubicBezTo>
                    <a:pt x="553466" y="1610107"/>
                    <a:pt x="556133" y="1557910"/>
                    <a:pt x="535813" y="1513079"/>
                  </a:cubicBezTo>
                  <a:cubicBezTo>
                    <a:pt x="520319" y="1475868"/>
                    <a:pt x="599948" y="1400811"/>
                    <a:pt x="571500" y="1407034"/>
                  </a:cubicBezTo>
                  <a:cubicBezTo>
                    <a:pt x="572770" y="1350646"/>
                    <a:pt x="535686" y="1326770"/>
                    <a:pt x="514858" y="1309879"/>
                  </a:cubicBezTo>
                  <a:cubicBezTo>
                    <a:pt x="524383" y="1286638"/>
                    <a:pt x="584200" y="1243331"/>
                    <a:pt x="590931" y="1230250"/>
                  </a:cubicBezTo>
                  <a:cubicBezTo>
                    <a:pt x="598170" y="1172465"/>
                    <a:pt x="524383" y="1159638"/>
                    <a:pt x="579374" y="1100329"/>
                  </a:cubicBezTo>
                  <a:cubicBezTo>
                    <a:pt x="541274" y="1030098"/>
                    <a:pt x="511175" y="1020700"/>
                    <a:pt x="524002" y="969646"/>
                  </a:cubicBezTo>
                  <a:cubicBezTo>
                    <a:pt x="416687" y="569088"/>
                    <a:pt x="523367" y="697993"/>
                    <a:pt x="565404" y="482982"/>
                  </a:cubicBezTo>
                  <a:cubicBezTo>
                    <a:pt x="622173" y="322581"/>
                    <a:pt x="547878" y="357379"/>
                    <a:pt x="532384" y="246889"/>
                  </a:cubicBezTo>
                  <a:cubicBezTo>
                    <a:pt x="553847" y="33401"/>
                    <a:pt x="456946" y="66675"/>
                    <a:pt x="585724" y="15367"/>
                  </a:cubicBezTo>
                  <a:cubicBezTo>
                    <a:pt x="2395220" y="33909"/>
                    <a:pt x="4303522" y="28194"/>
                    <a:pt x="6029960" y="17907"/>
                  </a:cubicBezTo>
                  <a:cubicBezTo>
                    <a:pt x="6192774" y="46482"/>
                    <a:pt x="6395974" y="0"/>
                    <a:pt x="6407531" y="36449"/>
                  </a:cubicBezTo>
                  <a:cubicBezTo>
                    <a:pt x="6414389" y="215011"/>
                    <a:pt x="6407023" y="413004"/>
                    <a:pt x="6406896" y="626110"/>
                  </a:cubicBezTo>
                  <a:cubicBezTo>
                    <a:pt x="6405626" y="1658239"/>
                    <a:pt x="6416421" y="2760345"/>
                    <a:pt x="6407785" y="3752723"/>
                  </a:cubicBezTo>
                  <a:cubicBezTo>
                    <a:pt x="6419342" y="4584446"/>
                    <a:pt x="6397371" y="5281041"/>
                    <a:pt x="6416294" y="6069076"/>
                  </a:cubicBezTo>
                  <a:close/>
                </a:path>
              </a:pathLst>
            </a:custGeom>
            <a:blipFill>
              <a:blip r:embed="rId2"/>
              <a:stretch>
                <a:fillRect l="-22187" t="0" r="-22187" b="0"/>
              </a:stretch>
            </a:blipFill>
          </p:spPr>
        </p:sp>
      </p:grpSp>
      <p:grpSp>
        <p:nvGrpSpPr>
          <p:cNvPr name="Group 4" id="4"/>
          <p:cNvGrpSpPr>
            <a:grpSpLocks noChangeAspect="true"/>
          </p:cNvGrpSpPr>
          <p:nvPr/>
        </p:nvGrpSpPr>
        <p:grpSpPr>
          <a:xfrm rot="0">
            <a:off x="7983202" y="1915358"/>
            <a:ext cx="3951920" cy="3951904"/>
            <a:chOff x="0" y="0"/>
            <a:chExt cx="6350000" cy="6349975"/>
          </a:xfrm>
        </p:grpSpPr>
        <p:sp>
          <p:nvSpPr>
            <p:cNvPr name="Freeform 5" id="5"/>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24626" t="0" r="-24626" b="0"/>
              </a:stretch>
            </a:blipFill>
          </p:spPr>
        </p:sp>
      </p:grpSp>
      <p:sp>
        <p:nvSpPr>
          <p:cNvPr name="Freeform 6" id="6"/>
          <p:cNvSpPr/>
          <p:nvPr/>
        </p:nvSpPr>
        <p:spPr>
          <a:xfrm flipH="false" flipV="false" rot="0">
            <a:off x="1964138" y="6165862"/>
            <a:ext cx="3845856" cy="3845856"/>
          </a:xfrm>
          <a:custGeom>
            <a:avLst/>
            <a:gdLst/>
            <a:ahLst/>
            <a:cxnLst/>
            <a:rect r="r" b="b" t="t" l="l"/>
            <a:pathLst>
              <a:path h="3845856" w="3845856">
                <a:moveTo>
                  <a:pt x="0" y="0"/>
                </a:moveTo>
                <a:lnTo>
                  <a:pt x="3845856" y="0"/>
                </a:lnTo>
                <a:lnTo>
                  <a:pt x="3845856" y="3845856"/>
                </a:lnTo>
                <a:lnTo>
                  <a:pt x="0" y="3845856"/>
                </a:lnTo>
                <a:lnTo>
                  <a:pt x="0" y="0"/>
                </a:lnTo>
                <a:close/>
              </a:path>
            </a:pathLst>
          </a:custGeom>
          <a:blipFill>
            <a:blip r:embed="rId4"/>
            <a:stretch>
              <a:fillRect l="0" t="0" r="0" b="0"/>
            </a:stretch>
          </a:blipFill>
        </p:spPr>
      </p:sp>
      <p:sp>
        <p:nvSpPr>
          <p:cNvPr name="TextBox 7" id="7"/>
          <p:cNvSpPr txBox="true"/>
          <p:nvPr/>
        </p:nvSpPr>
        <p:spPr>
          <a:xfrm rot="0">
            <a:off x="1028700" y="574478"/>
            <a:ext cx="6151358" cy="2386484"/>
          </a:xfrm>
          <a:prstGeom prst="rect">
            <a:avLst/>
          </a:prstGeom>
        </p:spPr>
        <p:txBody>
          <a:bodyPr anchor="t" rtlCol="false" tIns="0" lIns="0" bIns="0" rIns="0">
            <a:spAutoFit/>
          </a:bodyPr>
          <a:lstStyle/>
          <a:p>
            <a:pPr>
              <a:lnSpc>
                <a:spcPts val="6122"/>
              </a:lnSpc>
            </a:pPr>
            <a:r>
              <a:rPr lang="en-US" sz="5324">
                <a:solidFill>
                  <a:srgbClr val="1A401F"/>
                </a:solidFill>
                <a:latin typeface="Hatton"/>
              </a:rPr>
              <a:t>03/</a:t>
            </a:r>
          </a:p>
          <a:p>
            <a:pPr>
              <a:lnSpc>
                <a:spcPts val="6122"/>
              </a:lnSpc>
            </a:pPr>
            <a:r>
              <a:rPr lang="en-US" sz="5324">
                <a:solidFill>
                  <a:srgbClr val="1A401F"/>
                </a:solidFill>
                <a:latin typeface="Hatton"/>
              </a:rPr>
              <a:t>Implementation</a:t>
            </a:r>
          </a:p>
          <a:p>
            <a:pPr>
              <a:lnSpc>
                <a:spcPts val="6122"/>
              </a:lnSpc>
            </a:pPr>
          </a:p>
        </p:txBody>
      </p:sp>
      <p:sp>
        <p:nvSpPr>
          <p:cNvPr name="TextBox 8" id="8"/>
          <p:cNvSpPr txBox="true"/>
          <p:nvPr/>
        </p:nvSpPr>
        <p:spPr>
          <a:xfrm rot="0">
            <a:off x="1028700" y="2551973"/>
            <a:ext cx="5328392" cy="3167994"/>
          </a:xfrm>
          <a:prstGeom prst="rect">
            <a:avLst/>
          </a:prstGeom>
        </p:spPr>
        <p:txBody>
          <a:bodyPr anchor="t" rtlCol="false" tIns="0" lIns="0" bIns="0" rIns="0">
            <a:spAutoFit/>
          </a:bodyPr>
          <a:lstStyle/>
          <a:p>
            <a:pPr>
              <a:lnSpc>
                <a:spcPts val="2836"/>
              </a:lnSpc>
            </a:pPr>
            <a:r>
              <a:rPr lang="en-US" sz="2025">
                <a:solidFill>
                  <a:srgbClr val="1A401F"/>
                </a:solidFill>
                <a:latin typeface="Open Sans"/>
              </a:rPr>
              <a:t>We've harnessed the capabilities of the YOLOv8 nanoarchitecture, fine-tuning it with precision using the forest fire detection Kaggle dataset licensed under Creative Commons 4. This architecture seamlessly operates in real-time video streams, promptly triggering hardware alerts when its prediction confidence exceeds the preset threshold.</a:t>
            </a:r>
          </a:p>
        </p:txBody>
      </p:sp>
      <p:sp>
        <p:nvSpPr>
          <p:cNvPr name="TextBox 9" id="9"/>
          <p:cNvSpPr txBox="true"/>
          <p:nvPr/>
        </p:nvSpPr>
        <p:spPr>
          <a:xfrm rot="0">
            <a:off x="7823295" y="6480981"/>
            <a:ext cx="5328392" cy="3167994"/>
          </a:xfrm>
          <a:prstGeom prst="rect">
            <a:avLst/>
          </a:prstGeom>
        </p:spPr>
        <p:txBody>
          <a:bodyPr anchor="t" rtlCol="false" tIns="0" lIns="0" bIns="0" rIns="0">
            <a:spAutoFit/>
          </a:bodyPr>
          <a:lstStyle/>
          <a:p>
            <a:pPr>
              <a:lnSpc>
                <a:spcPts val="2836"/>
              </a:lnSpc>
            </a:pPr>
            <a:r>
              <a:rPr lang="en-US" sz="2025">
                <a:solidFill>
                  <a:srgbClr val="1A401F"/>
                </a:solidFill>
                <a:latin typeface="Open Sans"/>
              </a:rPr>
              <a:t>Our system excels in real-time fire detection, thanks to ESP32 and A9G hardware modules. They swiftly send emergency SMS alerts to authorities, often forest rangers, providing vital GPS coordinates and impactful images to aid rapid and accurate response, minimizing false alarms and optimizing firefighting efforts.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000238" y="0"/>
            <a:ext cx="15985043" cy="10608854"/>
            <a:chOff x="0" y="0"/>
            <a:chExt cx="6351016" cy="4215003"/>
          </a:xfrm>
        </p:grpSpPr>
        <p:sp>
          <p:nvSpPr>
            <p:cNvPr name="Freeform 3" id="3"/>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3"/>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2"/>
              <a:stretch>
                <a:fillRect l="0" t="-193" r="0" b="-193"/>
              </a:stretch>
            </a:blipFill>
          </p:spPr>
        </p:sp>
      </p:grpSp>
      <p:grpSp>
        <p:nvGrpSpPr>
          <p:cNvPr name="Group 4" id="4"/>
          <p:cNvGrpSpPr/>
          <p:nvPr/>
        </p:nvGrpSpPr>
        <p:grpSpPr>
          <a:xfrm rot="0">
            <a:off x="1028700" y="6686550"/>
            <a:ext cx="5143500" cy="2571750"/>
            <a:chOff x="0" y="0"/>
            <a:chExt cx="6858000" cy="3429000"/>
          </a:xfrm>
        </p:grpSpPr>
        <p:sp>
          <p:nvSpPr>
            <p:cNvPr name="TextBox 5" id="5"/>
            <p:cNvSpPr txBox="true"/>
            <p:nvPr/>
          </p:nvSpPr>
          <p:spPr>
            <a:xfrm rot="0">
              <a:off x="2762885" y="2530475"/>
              <a:ext cx="1332230" cy="898525"/>
            </a:xfrm>
            <a:prstGeom prst="rect">
              <a:avLst/>
            </a:prstGeom>
          </p:spPr>
          <p:txBody>
            <a:bodyPr anchor="t" rtlCol="false" tIns="0" lIns="0" bIns="0" rIns="0">
              <a:spAutoFit/>
            </a:bodyPr>
            <a:lstStyle/>
            <a:p>
              <a:pPr algn="ctr">
                <a:lnSpc>
                  <a:spcPts val="5600"/>
                </a:lnSpc>
              </a:pPr>
              <a:r>
                <a:rPr lang="en-US" sz="4000">
                  <a:solidFill>
                    <a:srgbClr val="1A401F"/>
                  </a:solidFill>
                  <a:latin typeface="Open Sans"/>
                </a:rPr>
                <a:t>36%</a:t>
              </a:r>
            </a:p>
          </p:txBody>
        </p:sp>
        <p:grpSp>
          <p:nvGrpSpPr>
            <p:cNvPr name="Group 6" id="6"/>
            <p:cNvGrpSpPr>
              <a:grpSpLocks noChangeAspect="true"/>
            </p:cNvGrpSpPr>
            <p:nvPr/>
          </p:nvGrpSpPr>
          <p:grpSpPr>
            <a:xfrm rot="0">
              <a:off x="0" y="0"/>
              <a:ext cx="6858000" cy="3429000"/>
              <a:chOff x="0" y="0"/>
              <a:chExt cx="2540000" cy="1270000"/>
            </a:xfrm>
          </p:grpSpPr>
          <p:sp>
            <p:nvSpPr>
              <p:cNvPr name="Freeform 7" id="7"/>
              <p:cNvSpPr/>
              <p:nvPr/>
            </p:nvSpPr>
            <p:spPr>
              <a:xfrm flipH="false" flipV="false" rot="0">
                <a:off x="0" y="5667"/>
                <a:ext cx="2540000" cy="1264333"/>
              </a:xfrm>
              <a:custGeom>
                <a:avLst/>
                <a:gdLst/>
                <a:ahLst/>
                <a:cxnLst/>
                <a:rect r="r" b="b" t="t" l="l"/>
                <a:pathLst>
                  <a:path h="1264333" w="2540000">
                    <a:moveTo>
                      <a:pt x="0" y="1264333"/>
                    </a:moveTo>
                    <a:cubicBezTo>
                      <a:pt x="3127" y="565148"/>
                      <a:pt x="570808" y="0"/>
                      <a:pt x="1270000" y="0"/>
                    </a:cubicBezTo>
                    <a:cubicBezTo>
                      <a:pt x="1969192" y="0"/>
                      <a:pt x="2536873" y="565148"/>
                      <a:pt x="2540000" y="1264333"/>
                    </a:cubicBezTo>
                    <a:lnTo>
                      <a:pt x="2032000" y="1264333"/>
                    </a:lnTo>
                    <a:cubicBezTo>
                      <a:pt x="2030124" y="844822"/>
                      <a:pt x="1689515" y="505733"/>
                      <a:pt x="1270000" y="505733"/>
                    </a:cubicBezTo>
                    <a:cubicBezTo>
                      <a:pt x="850485" y="505733"/>
                      <a:pt x="509876" y="844822"/>
                      <a:pt x="508000" y="1264333"/>
                    </a:cubicBezTo>
                    <a:close/>
                  </a:path>
                </a:pathLst>
              </a:custGeom>
              <a:solidFill>
                <a:srgbClr val="B3C460"/>
              </a:solidFill>
            </p:spPr>
          </p:sp>
          <p:sp>
            <p:nvSpPr>
              <p:cNvPr name="Freeform 8" id="8"/>
              <p:cNvSpPr/>
              <p:nvPr/>
            </p:nvSpPr>
            <p:spPr>
              <a:xfrm flipH="false" flipV="false" rot="0">
                <a:off x="0" y="120870"/>
                <a:ext cx="945556" cy="1149130"/>
              </a:xfrm>
              <a:custGeom>
                <a:avLst/>
                <a:gdLst/>
                <a:ahLst/>
                <a:cxnLst/>
                <a:rect r="r" b="b" t="t" l="l"/>
                <a:pathLst>
                  <a:path h="1149130" w="945556">
                    <a:moveTo>
                      <a:pt x="0" y="1149130"/>
                    </a:moveTo>
                    <a:lnTo>
                      <a:pt x="0" y="1149130"/>
                    </a:lnTo>
                    <a:cubicBezTo>
                      <a:pt x="0" y="657171"/>
                      <a:pt x="284123" y="209466"/>
                      <a:pt x="729260" y="0"/>
                    </a:cubicBezTo>
                    <a:lnTo>
                      <a:pt x="945556" y="459652"/>
                    </a:lnTo>
                    <a:cubicBezTo>
                      <a:pt x="678474" y="585331"/>
                      <a:pt x="508000" y="853955"/>
                      <a:pt x="508000" y="1149130"/>
                    </a:cubicBezTo>
                    <a:close/>
                  </a:path>
                </a:pathLst>
              </a:custGeom>
              <a:solidFill>
                <a:srgbClr val="1A401F"/>
              </a:solidFill>
            </p:spPr>
          </p:sp>
        </p:grpSp>
      </p:grpSp>
      <p:sp>
        <p:nvSpPr>
          <p:cNvPr name="TextBox 9" id="9"/>
          <p:cNvSpPr txBox="true"/>
          <p:nvPr/>
        </p:nvSpPr>
        <p:spPr>
          <a:xfrm rot="0">
            <a:off x="1028700" y="664358"/>
            <a:ext cx="4765500" cy="1792365"/>
          </a:xfrm>
          <a:prstGeom prst="rect">
            <a:avLst/>
          </a:prstGeom>
        </p:spPr>
        <p:txBody>
          <a:bodyPr anchor="t" rtlCol="false" tIns="0" lIns="0" bIns="0" rIns="0">
            <a:spAutoFit/>
          </a:bodyPr>
          <a:lstStyle/>
          <a:p>
            <a:pPr>
              <a:lnSpc>
                <a:spcPts val="4627"/>
              </a:lnSpc>
            </a:pPr>
            <a:r>
              <a:rPr lang="en-US" sz="4024">
                <a:solidFill>
                  <a:srgbClr val="1A401F"/>
                </a:solidFill>
                <a:latin typeface="Hatton"/>
              </a:rPr>
              <a:t>03.1/</a:t>
            </a:r>
          </a:p>
          <a:p>
            <a:pPr>
              <a:lnSpc>
                <a:spcPts val="4627"/>
              </a:lnSpc>
            </a:pPr>
            <a:r>
              <a:rPr lang="en-US" sz="4024">
                <a:solidFill>
                  <a:srgbClr val="1A401F"/>
                </a:solidFill>
                <a:latin typeface="Hatton"/>
              </a:rPr>
              <a:t>AI Implementation</a:t>
            </a:r>
          </a:p>
          <a:p>
            <a:pPr>
              <a:lnSpc>
                <a:spcPts val="4627"/>
              </a:lnSpc>
            </a:pPr>
          </a:p>
        </p:txBody>
      </p:sp>
      <p:sp>
        <p:nvSpPr>
          <p:cNvPr name="TextBox 10" id="10"/>
          <p:cNvSpPr txBox="true"/>
          <p:nvPr/>
        </p:nvSpPr>
        <p:spPr>
          <a:xfrm rot="0">
            <a:off x="1028700" y="2409098"/>
            <a:ext cx="5328392" cy="2463144"/>
          </a:xfrm>
          <a:prstGeom prst="rect">
            <a:avLst/>
          </a:prstGeom>
        </p:spPr>
        <p:txBody>
          <a:bodyPr anchor="t" rtlCol="false" tIns="0" lIns="0" bIns="0" rIns="0">
            <a:spAutoFit/>
          </a:bodyPr>
          <a:lstStyle/>
          <a:p>
            <a:pPr>
              <a:lnSpc>
                <a:spcPts val="2836"/>
              </a:lnSpc>
            </a:pPr>
            <a:r>
              <a:rPr lang="en-US" sz="2025">
                <a:solidFill>
                  <a:srgbClr val="1A401F"/>
                </a:solidFill>
                <a:latin typeface="Open Sans"/>
              </a:rPr>
              <a:t>YOLOv8 is the latest iteration from the YOLO family of models. They provide highly accurate predictions on classes they are pre-trained in and can also learn new classes comparatively easily. It has the ability to predict every object present in an image with one forward pass.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432217" y="0"/>
            <a:ext cx="7855783" cy="10287000"/>
          </a:xfrm>
          <a:custGeom>
            <a:avLst/>
            <a:gdLst/>
            <a:ahLst/>
            <a:cxnLst/>
            <a:rect r="r" b="b" t="t" l="l"/>
            <a:pathLst>
              <a:path h="10287000" w="7855783">
                <a:moveTo>
                  <a:pt x="0" y="0"/>
                </a:moveTo>
                <a:lnTo>
                  <a:pt x="7855783" y="0"/>
                </a:lnTo>
                <a:lnTo>
                  <a:pt x="7855783"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547743" y="2664363"/>
            <a:ext cx="8596257" cy="6795137"/>
          </a:xfrm>
          <a:custGeom>
            <a:avLst/>
            <a:gdLst/>
            <a:ahLst/>
            <a:cxnLst/>
            <a:rect r="r" b="b" t="t" l="l"/>
            <a:pathLst>
              <a:path h="6795137" w="8596257">
                <a:moveTo>
                  <a:pt x="0" y="0"/>
                </a:moveTo>
                <a:lnTo>
                  <a:pt x="8596257" y="0"/>
                </a:lnTo>
                <a:lnTo>
                  <a:pt x="8596257" y="6795137"/>
                </a:lnTo>
                <a:lnTo>
                  <a:pt x="0" y="6795137"/>
                </a:lnTo>
                <a:lnTo>
                  <a:pt x="0" y="0"/>
                </a:lnTo>
                <a:close/>
              </a:path>
            </a:pathLst>
          </a:custGeom>
          <a:blipFill>
            <a:blip r:embed="rId3"/>
            <a:stretch>
              <a:fillRect l="0" t="0" r="0" b="0"/>
            </a:stretch>
          </a:blipFill>
        </p:spPr>
      </p:sp>
      <p:sp>
        <p:nvSpPr>
          <p:cNvPr name="TextBox 4" id="4"/>
          <p:cNvSpPr txBox="true"/>
          <p:nvPr/>
        </p:nvSpPr>
        <p:spPr>
          <a:xfrm rot="0">
            <a:off x="1028700" y="664358"/>
            <a:ext cx="4765500" cy="1792365"/>
          </a:xfrm>
          <a:prstGeom prst="rect">
            <a:avLst/>
          </a:prstGeom>
        </p:spPr>
        <p:txBody>
          <a:bodyPr anchor="t" rtlCol="false" tIns="0" lIns="0" bIns="0" rIns="0">
            <a:spAutoFit/>
          </a:bodyPr>
          <a:lstStyle/>
          <a:p>
            <a:pPr>
              <a:lnSpc>
                <a:spcPts val="4627"/>
              </a:lnSpc>
            </a:pPr>
            <a:r>
              <a:rPr lang="en-US" sz="4024">
                <a:solidFill>
                  <a:srgbClr val="1A401F"/>
                </a:solidFill>
                <a:latin typeface="Hatton"/>
              </a:rPr>
              <a:t>03.1/</a:t>
            </a:r>
          </a:p>
          <a:p>
            <a:pPr>
              <a:lnSpc>
                <a:spcPts val="4627"/>
              </a:lnSpc>
            </a:pPr>
            <a:r>
              <a:rPr lang="en-US" sz="4024">
                <a:solidFill>
                  <a:srgbClr val="1A401F"/>
                </a:solidFill>
                <a:latin typeface="Hatton"/>
              </a:rPr>
              <a:t>AI Implementation</a:t>
            </a:r>
          </a:p>
          <a:p>
            <a:pPr>
              <a:lnSpc>
                <a:spcPts val="4627"/>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4871573" y="0"/>
            <a:ext cx="11800546" cy="10501622"/>
            <a:chOff x="0" y="0"/>
            <a:chExt cx="6349238" cy="5650357"/>
          </a:xfrm>
        </p:grpSpPr>
        <p:sp>
          <p:nvSpPr>
            <p:cNvPr name="Freeform 3" id="3"/>
            <p:cNvSpPr/>
            <p:nvPr/>
          </p:nvSpPr>
          <p:spPr>
            <a:xfrm flipH="false" flipV="false" rot="0">
              <a:off x="-1220470" y="-200914"/>
              <a:ext cx="7579741" cy="5919724"/>
            </a:xfrm>
            <a:custGeom>
              <a:avLst/>
              <a:gdLst/>
              <a:ahLst/>
              <a:cxnLst/>
              <a:rect r="r" b="b" t="t" l="l"/>
              <a:pathLst>
                <a:path h="5919724" w="7579741">
                  <a:moveTo>
                    <a:pt x="7563231" y="542290"/>
                  </a:moveTo>
                  <a:cubicBezTo>
                    <a:pt x="7547864" y="557530"/>
                    <a:pt x="7490206" y="686562"/>
                    <a:pt x="7507224" y="715264"/>
                  </a:cubicBezTo>
                  <a:cubicBezTo>
                    <a:pt x="7525639" y="709803"/>
                    <a:pt x="7436739" y="790321"/>
                    <a:pt x="7482586" y="888111"/>
                  </a:cubicBezTo>
                  <a:cubicBezTo>
                    <a:pt x="7469505" y="906018"/>
                    <a:pt x="7553833" y="924179"/>
                    <a:pt x="7546848" y="962025"/>
                  </a:cubicBezTo>
                  <a:cubicBezTo>
                    <a:pt x="7534529" y="981202"/>
                    <a:pt x="7489825" y="974979"/>
                    <a:pt x="7525639" y="1001014"/>
                  </a:cubicBezTo>
                  <a:cubicBezTo>
                    <a:pt x="7533132" y="1085469"/>
                    <a:pt x="7579233" y="1117346"/>
                    <a:pt x="7428357" y="1351280"/>
                  </a:cubicBezTo>
                  <a:cubicBezTo>
                    <a:pt x="7398639" y="1347343"/>
                    <a:pt x="7317740" y="1604645"/>
                    <a:pt x="7205979" y="1797050"/>
                  </a:cubicBezTo>
                  <a:cubicBezTo>
                    <a:pt x="7222108" y="1833372"/>
                    <a:pt x="7240015" y="1850009"/>
                    <a:pt x="7202296" y="1916684"/>
                  </a:cubicBezTo>
                  <a:cubicBezTo>
                    <a:pt x="7208900" y="1933448"/>
                    <a:pt x="7273035" y="1963420"/>
                    <a:pt x="7239634" y="2007743"/>
                  </a:cubicBezTo>
                  <a:cubicBezTo>
                    <a:pt x="7204201" y="2091436"/>
                    <a:pt x="7205852" y="2286381"/>
                    <a:pt x="7250048" y="2317750"/>
                  </a:cubicBezTo>
                  <a:cubicBezTo>
                    <a:pt x="7275576" y="2308987"/>
                    <a:pt x="7186167" y="2474976"/>
                    <a:pt x="7233031" y="2483866"/>
                  </a:cubicBezTo>
                  <a:cubicBezTo>
                    <a:pt x="7217790" y="2541143"/>
                    <a:pt x="7278496" y="2574417"/>
                    <a:pt x="7147940" y="2695575"/>
                  </a:cubicBezTo>
                  <a:cubicBezTo>
                    <a:pt x="7045959" y="2756535"/>
                    <a:pt x="7168641" y="2805176"/>
                    <a:pt x="7069073" y="2892044"/>
                  </a:cubicBezTo>
                  <a:cubicBezTo>
                    <a:pt x="7109587" y="2925826"/>
                    <a:pt x="7008621" y="2948432"/>
                    <a:pt x="7081139" y="3107690"/>
                  </a:cubicBezTo>
                  <a:cubicBezTo>
                    <a:pt x="7090664" y="3117088"/>
                    <a:pt x="7034657" y="3165983"/>
                    <a:pt x="7017766" y="3207639"/>
                  </a:cubicBezTo>
                  <a:cubicBezTo>
                    <a:pt x="7063232" y="3257296"/>
                    <a:pt x="7012940" y="3253994"/>
                    <a:pt x="6997446" y="3340354"/>
                  </a:cubicBezTo>
                  <a:cubicBezTo>
                    <a:pt x="6914515" y="3405251"/>
                    <a:pt x="6917309" y="3435350"/>
                    <a:pt x="6838696" y="3533013"/>
                  </a:cubicBezTo>
                  <a:cubicBezTo>
                    <a:pt x="6861556" y="3525774"/>
                    <a:pt x="6889496" y="3574161"/>
                    <a:pt x="6822313" y="3687572"/>
                  </a:cubicBezTo>
                  <a:cubicBezTo>
                    <a:pt x="6817867" y="3707257"/>
                    <a:pt x="6727190" y="3726307"/>
                    <a:pt x="6704838" y="3771265"/>
                  </a:cubicBezTo>
                  <a:cubicBezTo>
                    <a:pt x="6674739" y="3791585"/>
                    <a:pt x="6736079" y="3823716"/>
                    <a:pt x="6667881" y="3824732"/>
                  </a:cubicBezTo>
                  <a:cubicBezTo>
                    <a:pt x="6676516" y="3870960"/>
                    <a:pt x="6621398" y="3859911"/>
                    <a:pt x="6607683" y="3879977"/>
                  </a:cubicBezTo>
                  <a:cubicBezTo>
                    <a:pt x="6650990" y="3906901"/>
                    <a:pt x="6618478" y="3901313"/>
                    <a:pt x="6653657" y="3916553"/>
                  </a:cubicBezTo>
                  <a:cubicBezTo>
                    <a:pt x="6651371" y="3988689"/>
                    <a:pt x="6546469" y="4092829"/>
                    <a:pt x="6552819" y="4182491"/>
                  </a:cubicBezTo>
                  <a:cubicBezTo>
                    <a:pt x="6516370" y="4270502"/>
                    <a:pt x="6542785" y="4306443"/>
                    <a:pt x="6490208" y="4402836"/>
                  </a:cubicBezTo>
                  <a:cubicBezTo>
                    <a:pt x="6527419" y="4414266"/>
                    <a:pt x="6500748" y="4427982"/>
                    <a:pt x="6457696" y="4505960"/>
                  </a:cubicBezTo>
                  <a:cubicBezTo>
                    <a:pt x="6503289" y="4531741"/>
                    <a:pt x="6486271" y="4590542"/>
                    <a:pt x="6438519" y="4659376"/>
                  </a:cubicBezTo>
                  <a:cubicBezTo>
                    <a:pt x="6519417" y="4706620"/>
                    <a:pt x="6472682" y="4854575"/>
                    <a:pt x="6428232" y="4913630"/>
                  </a:cubicBezTo>
                  <a:cubicBezTo>
                    <a:pt x="6441440" y="4962525"/>
                    <a:pt x="6419596" y="5014341"/>
                    <a:pt x="6364732" y="5057902"/>
                  </a:cubicBezTo>
                  <a:cubicBezTo>
                    <a:pt x="6326251" y="5158740"/>
                    <a:pt x="6311772" y="5242179"/>
                    <a:pt x="6153531" y="5344667"/>
                  </a:cubicBezTo>
                  <a:cubicBezTo>
                    <a:pt x="6108953" y="5423534"/>
                    <a:pt x="6112764" y="5474842"/>
                    <a:pt x="6025007" y="5580126"/>
                  </a:cubicBezTo>
                  <a:cubicBezTo>
                    <a:pt x="5990082" y="5617336"/>
                    <a:pt x="5948298" y="5575808"/>
                    <a:pt x="5956046" y="5642229"/>
                  </a:cubicBezTo>
                  <a:cubicBezTo>
                    <a:pt x="5906770" y="5660898"/>
                    <a:pt x="5970270" y="5719572"/>
                    <a:pt x="5856605" y="5769483"/>
                  </a:cubicBezTo>
                  <a:cubicBezTo>
                    <a:pt x="5875401" y="5829681"/>
                    <a:pt x="5926582" y="5859272"/>
                    <a:pt x="5715762" y="5839333"/>
                  </a:cubicBezTo>
                  <a:cubicBezTo>
                    <a:pt x="4322445" y="5836539"/>
                    <a:pt x="2963291" y="5847588"/>
                    <a:pt x="1505204" y="5835142"/>
                  </a:cubicBezTo>
                  <a:cubicBezTo>
                    <a:pt x="1422400" y="5827522"/>
                    <a:pt x="1221740" y="5919724"/>
                    <a:pt x="1265555" y="5732399"/>
                  </a:cubicBezTo>
                  <a:cubicBezTo>
                    <a:pt x="1276477" y="4087495"/>
                    <a:pt x="1248029" y="2400427"/>
                    <a:pt x="1253236" y="760476"/>
                  </a:cubicBezTo>
                  <a:cubicBezTo>
                    <a:pt x="1408430" y="0"/>
                    <a:pt x="0" y="249174"/>
                    <a:pt x="6352667" y="210693"/>
                  </a:cubicBezTo>
                  <a:cubicBezTo>
                    <a:pt x="6709537" y="218821"/>
                    <a:pt x="7224776" y="185928"/>
                    <a:pt x="7545070" y="221488"/>
                  </a:cubicBezTo>
                  <a:cubicBezTo>
                    <a:pt x="7579741" y="234569"/>
                    <a:pt x="7569835" y="514604"/>
                    <a:pt x="7563231" y="542290"/>
                  </a:cubicBezTo>
                  <a:close/>
                </a:path>
              </a:pathLst>
            </a:custGeom>
            <a:blipFill>
              <a:blip r:embed="rId2"/>
              <a:stretch>
                <a:fillRect l="-16784" t="0" r="-16784" b="0"/>
              </a:stretch>
            </a:blipFill>
          </p:spPr>
        </p:sp>
      </p:grpSp>
      <p:sp>
        <p:nvSpPr>
          <p:cNvPr name="TextBox 4" id="4"/>
          <p:cNvSpPr txBox="true"/>
          <p:nvPr/>
        </p:nvSpPr>
        <p:spPr>
          <a:xfrm rot="0">
            <a:off x="8026166" y="1738883"/>
            <a:ext cx="7735569" cy="1216025"/>
          </a:xfrm>
          <a:prstGeom prst="rect">
            <a:avLst/>
          </a:prstGeom>
        </p:spPr>
        <p:txBody>
          <a:bodyPr anchor="t" rtlCol="false" tIns="0" lIns="0" bIns="0" rIns="0">
            <a:spAutoFit/>
          </a:bodyPr>
          <a:lstStyle/>
          <a:p>
            <a:pPr>
              <a:lnSpc>
                <a:spcPts val="4600"/>
              </a:lnSpc>
            </a:pPr>
            <a:r>
              <a:rPr lang="en-US" sz="4000">
                <a:solidFill>
                  <a:srgbClr val="1A401F"/>
                </a:solidFill>
                <a:latin typeface="Hatton"/>
              </a:rPr>
              <a:t>03.2/ Hardware Implementation</a:t>
            </a:r>
          </a:p>
        </p:txBody>
      </p:sp>
      <p:sp>
        <p:nvSpPr>
          <p:cNvPr name="TextBox 5" id="5"/>
          <p:cNvSpPr txBox="true"/>
          <p:nvPr/>
        </p:nvSpPr>
        <p:spPr>
          <a:xfrm rot="0">
            <a:off x="8026166" y="3694103"/>
            <a:ext cx="8846136" cy="3648868"/>
          </a:xfrm>
          <a:prstGeom prst="rect">
            <a:avLst/>
          </a:prstGeom>
        </p:spPr>
        <p:txBody>
          <a:bodyPr anchor="t" rtlCol="false" tIns="0" lIns="0" bIns="0" rIns="0">
            <a:spAutoFit/>
          </a:bodyPr>
          <a:lstStyle/>
          <a:p>
            <a:pPr>
              <a:lnSpc>
                <a:spcPts val="3631"/>
              </a:lnSpc>
            </a:pPr>
            <a:r>
              <a:rPr lang="en-US" sz="2593">
                <a:solidFill>
                  <a:srgbClr val="1A401F"/>
                </a:solidFill>
                <a:latin typeface="Open Sans"/>
              </a:rPr>
              <a:t>Our system excels in real-time fire detection, employing ESP32 and A9G hardware modules for swift emergency SMS notifications to authorities, typically forest rangers, skilled in addressing such situations. These messages contain vital details, including GPS coordinates of the hotspot and suspected images, aiding rangers in discerning false alarms and enhancing their response efficiency against forest fires.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21055" y="504388"/>
            <a:ext cx="7957861" cy="9278224"/>
          </a:xfrm>
          <a:custGeom>
            <a:avLst/>
            <a:gdLst/>
            <a:ahLst/>
            <a:cxnLst/>
            <a:rect r="r" b="b" t="t" l="l"/>
            <a:pathLst>
              <a:path h="9278224" w="7957861">
                <a:moveTo>
                  <a:pt x="0" y="0"/>
                </a:moveTo>
                <a:lnTo>
                  <a:pt x="7957861" y="0"/>
                </a:lnTo>
                <a:lnTo>
                  <a:pt x="7957861" y="9278224"/>
                </a:lnTo>
                <a:lnTo>
                  <a:pt x="0" y="9278224"/>
                </a:lnTo>
                <a:lnTo>
                  <a:pt x="0" y="0"/>
                </a:lnTo>
                <a:close/>
              </a:path>
            </a:pathLst>
          </a:custGeom>
          <a:blipFill>
            <a:blip r:embed="rId2"/>
            <a:stretch>
              <a:fillRect l="0" t="0" r="0" b="0"/>
            </a:stretch>
          </a:blipFill>
        </p:spPr>
      </p:sp>
      <p:sp>
        <p:nvSpPr>
          <p:cNvPr name="Freeform 3" id="3"/>
          <p:cNvSpPr/>
          <p:nvPr/>
        </p:nvSpPr>
        <p:spPr>
          <a:xfrm flipH="false" flipV="false" rot="0">
            <a:off x="2594572" y="2686177"/>
            <a:ext cx="4526964" cy="7096435"/>
          </a:xfrm>
          <a:custGeom>
            <a:avLst/>
            <a:gdLst/>
            <a:ahLst/>
            <a:cxnLst/>
            <a:rect r="r" b="b" t="t" l="l"/>
            <a:pathLst>
              <a:path h="7096435" w="4526964">
                <a:moveTo>
                  <a:pt x="0" y="0"/>
                </a:moveTo>
                <a:lnTo>
                  <a:pt x="4526964" y="0"/>
                </a:lnTo>
                <a:lnTo>
                  <a:pt x="4526964" y="7096435"/>
                </a:lnTo>
                <a:lnTo>
                  <a:pt x="0" y="7096435"/>
                </a:lnTo>
                <a:lnTo>
                  <a:pt x="0" y="0"/>
                </a:lnTo>
                <a:close/>
              </a:path>
            </a:pathLst>
          </a:custGeom>
          <a:blipFill>
            <a:blip r:embed="rId3"/>
            <a:stretch>
              <a:fillRect l="0" t="0" r="0" b="0"/>
            </a:stretch>
          </a:blipFill>
        </p:spPr>
      </p:sp>
      <p:sp>
        <p:nvSpPr>
          <p:cNvPr name="TextBox 4" id="4"/>
          <p:cNvSpPr txBox="true"/>
          <p:nvPr/>
        </p:nvSpPr>
        <p:spPr>
          <a:xfrm rot="0">
            <a:off x="670456" y="672839"/>
            <a:ext cx="7735569" cy="1216025"/>
          </a:xfrm>
          <a:prstGeom prst="rect">
            <a:avLst/>
          </a:prstGeom>
        </p:spPr>
        <p:txBody>
          <a:bodyPr anchor="t" rtlCol="false" tIns="0" lIns="0" bIns="0" rIns="0">
            <a:spAutoFit/>
          </a:bodyPr>
          <a:lstStyle/>
          <a:p>
            <a:pPr>
              <a:lnSpc>
                <a:spcPts val="4600"/>
              </a:lnSpc>
            </a:pPr>
            <a:r>
              <a:rPr lang="en-US" sz="4000">
                <a:solidFill>
                  <a:srgbClr val="1A401F"/>
                </a:solidFill>
                <a:latin typeface="Hatton"/>
              </a:rPr>
              <a:t>03.2/ Hardware Implementation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DAFtbL9s6aY</dc:identifier>
  <dcterms:modified xsi:type="dcterms:W3CDTF">2011-08-01T06:04:30Z</dcterms:modified>
  <cp:revision>1</cp:revision>
  <dc:title>Green Minimalist Modern Reforestation Progrm Presentation </dc:title>
</cp:coreProperties>
</file>

<file path=docProps/thumbnail.jpeg>
</file>